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Lst>
  <p:notesMasterIdLst>
    <p:notesMasterId r:id="rId51"/>
  </p:notesMasterIdLst>
  <p:sldIdLst>
    <p:sldId id="564" r:id="rId5"/>
    <p:sldId id="449" r:id="rId6"/>
    <p:sldId id="558" r:id="rId7"/>
    <p:sldId id="529" r:id="rId8"/>
    <p:sldId id="535" r:id="rId9"/>
    <p:sldId id="454" r:id="rId10"/>
    <p:sldId id="543" r:id="rId11"/>
    <p:sldId id="544" r:id="rId12"/>
    <p:sldId id="547" r:id="rId13"/>
    <p:sldId id="563" r:id="rId14"/>
    <p:sldId id="550" r:id="rId15"/>
    <p:sldId id="552" r:id="rId16"/>
    <p:sldId id="554" r:id="rId17"/>
    <p:sldId id="555" r:id="rId18"/>
    <p:sldId id="557" r:id="rId19"/>
    <p:sldId id="560" r:id="rId20"/>
    <p:sldId id="562" r:id="rId21"/>
    <p:sldId id="532" r:id="rId22"/>
    <p:sldId id="503" r:id="rId23"/>
    <p:sldId id="267" r:id="rId24"/>
    <p:sldId id="536" r:id="rId25"/>
    <p:sldId id="490" r:id="rId26"/>
    <p:sldId id="561" r:id="rId27"/>
    <p:sldId id="462" r:id="rId28"/>
    <p:sldId id="463" r:id="rId29"/>
    <p:sldId id="567" r:id="rId30"/>
    <p:sldId id="464" r:id="rId31"/>
    <p:sldId id="455" r:id="rId32"/>
    <p:sldId id="442" r:id="rId33"/>
    <p:sldId id="444" r:id="rId34"/>
    <p:sldId id="482" r:id="rId35"/>
    <p:sldId id="446" r:id="rId36"/>
    <p:sldId id="486" r:id="rId37"/>
    <p:sldId id="484" r:id="rId38"/>
    <p:sldId id="457" r:id="rId39"/>
    <p:sldId id="460" r:id="rId40"/>
    <p:sldId id="459" r:id="rId41"/>
    <p:sldId id="458" r:id="rId42"/>
    <p:sldId id="568" r:id="rId43"/>
    <p:sldId id="527" r:id="rId44"/>
    <p:sldId id="518" r:id="rId45"/>
    <p:sldId id="512" r:id="rId46"/>
    <p:sldId id="474" r:id="rId47"/>
    <p:sldId id="559" r:id="rId48"/>
    <p:sldId id="569" r:id="rId49"/>
    <p:sldId id="566" r:id="rId50"/>
  </p:sldIdLst>
  <p:sldSz cx="9144000" cy="6858000" type="screen4x3"/>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1414"/>
    <a:srgbClr val="EF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04" autoAdjust="0"/>
  </p:normalViewPr>
  <p:slideViewPr>
    <p:cSldViewPr>
      <p:cViewPr>
        <p:scale>
          <a:sx n="60" d="100"/>
          <a:sy n="60" d="100"/>
        </p:scale>
        <p:origin x="-1147" y="-182"/>
      </p:cViewPr>
      <p:guideLst>
        <p:guide orient="horz" pos="2160"/>
        <p:guide pos="2880"/>
      </p:guideLst>
    </p:cSldViewPr>
  </p:slideViewPr>
  <p:notesTextViewPr>
    <p:cViewPr>
      <p:scale>
        <a:sx n="1" d="1"/>
        <a:sy n="1" d="1"/>
      </p:scale>
      <p:origin x="0" y="0"/>
    </p:cViewPr>
  </p:notesTextViewPr>
  <p:sorterViewPr>
    <p:cViewPr>
      <p:scale>
        <a:sx n="130" d="100"/>
        <a:sy n="130" d="100"/>
      </p:scale>
      <p:origin x="0" y="216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sv-SE"/>
          </a:p>
        </p:txBody>
      </p:sp>
      <p:sp>
        <p:nvSpPr>
          <p:cNvPr id="3" name="Platshållare för datum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fld id="{EB4D7605-E2A2-4E5A-BCB0-55312340F4AC}" type="datetimeFigureOut">
              <a:rPr lang="sv-SE" smtClean="0"/>
              <a:t>2018-03-21</a:t>
            </a:fld>
            <a:endParaRPr lang="sv-SE"/>
          </a:p>
        </p:txBody>
      </p:sp>
      <p:sp>
        <p:nvSpPr>
          <p:cNvPr id="4" name="Platshållare för bildobjekt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68" tIns="47384" rIns="94768" bIns="47384" rtlCol="0" anchor="ctr"/>
          <a:lstStyle/>
          <a:p>
            <a:endParaRPr lang="sv-SE"/>
          </a:p>
        </p:txBody>
      </p:sp>
      <p:sp>
        <p:nvSpPr>
          <p:cNvPr id="5" name="Platshållare för anteckningar 4"/>
          <p:cNvSpPr>
            <a:spLocks noGrp="1"/>
          </p:cNvSpPr>
          <p:nvPr>
            <p:ph type="body" sz="quarter" idx="3"/>
          </p:nvPr>
        </p:nvSpPr>
        <p:spPr>
          <a:xfrm>
            <a:off x="709600" y="4861155"/>
            <a:ext cx="5680103" cy="4605821"/>
          </a:xfrm>
          <a:prstGeom prst="rect">
            <a:avLst/>
          </a:prstGeom>
        </p:spPr>
        <p:txBody>
          <a:bodyPr vert="horz" lIns="94768" tIns="47384" rIns="94768" bIns="47384"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20674"/>
            <a:ext cx="3077137" cy="512303"/>
          </a:xfrm>
          <a:prstGeom prst="rect">
            <a:avLst/>
          </a:prstGeom>
        </p:spPr>
        <p:txBody>
          <a:bodyPr vert="horz" lIns="94768" tIns="47384" rIns="94768" bIns="47384" rtlCol="0" anchor="b"/>
          <a:lstStyle>
            <a:lvl1pPr algn="l">
              <a:defRPr sz="1200"/>
            </a:lvl1pPr>
          </a:lstStyle>
          <a:p>
            <a:endParaRPr lang="sv-SE"/>
          </a:p>
        </p:txBody>
      </p:sp>
      <p:sp>
        <p:nvSpPr>
          <p:cNvPr id="7" name="Platshållare för bildnummer 6"/>
          <p:cNvSpPr>
            <a:spLocks noGrp="1"/>
          </p:cNvSpPr>
          <p:nvPr>
            <p:ph type="sldNum" sz="quarter" idx="5"/>
          </p:nvPr>
        </p:nvSpPr>
        <p:spPr>
          <a:xfrm>
            <a:off x="4020506" y="9720674"/>
            <a:ext cx="3077137" cy="512303"/>
          </a:xfrm>
          <a:prstGeom prst="rect">
            <a:avLst/>
          </a:prstGeom>
        </p:spPr>
        <p:txBody>
          <a:bodyPr vert="horz" lIns="94768" tIns="47384" rIns="94768" bIns="47384" rtlCol="0" anchor="b"/>
          <a:lstStyle>
            <a:lvl1pPr algn="r">
              <a:defRPr sz="1200"/>
            </a:lvl1pPr>
          </a:lstStyle>
          <a:p>
            <a:fld id="{5FA45286-749A-4778-9045-D5FCA72524CA}" type="slidenum">
              <a:rPr lang="sv-SE" smtClean="0"/>
              <a:t>‹#›</a:t>
            </a:fld>
            <a:endParaRPr lang="sv-SE"/>
          </a:p>
        </p:txBody>
      </p:sp>
    </p:spTree>
    <p:extLst>
      <p:ext uri="{BB962C8B-B14F-4D97-AF65-F5344CB8AC3E}">
        <p14:creationId xmlns:p14="http://schemas.microsoft.com/office/powerpoint/2010/main" val="393589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sv.wikipedia.org/wiki/Applikation" TargetMode="External"/><Relationship Id="rId3" Type="http://schemas.openxmlformats.org/officeDocument/2006/relationships/hyperlink" Target="https://sv.wikipedia.org/wiki/IT-ramverk" TargetMode="External"/><Relationship Id="rId7" Type="http://schemas.openxmlformats.org/officeDocument/2006/relationships/hyperlink" Target="https://sv.wikipedia.org/wiki/Information"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sv.wikipedia.org/wiki/Aff%C3%A4r" TargetMode="External"/><Relationship Id="rId5" Type="http://schemas.openxmlformats.org/officeDocument/2006/relationships/hyperlink" Target="https://sv.wikipedia.org/wiki/Flexibilitet" TargetMode="External"/><Relationship Id="rId4" Type="http://schemas.openxmlformats.org/officeDocument/2006/relationships/hyperlink" Target="https://sv.wikipedia.org/w/index.php?title=Industristandard&amp;action=edit&amp;redlink=1" TargetMode="External"/><Relationship Id="rId9" Type="http://schemas.openxmlformats.org/officeDocument/2006/relationships/hyperlink" Target="https://sv.wikipedia.org/wiki/Teknik"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FA45286-749A-4778-9045-D5FCA72524CA}" type="slidenum">
              <a:rPr lang="sv-SE" smtClean="0"/>
              <a:t>1</a:t>
            </a:fld>
            <a:endParaRPr lang="sv-SE"/>
          </a:p>
        </p:txBody>
      </p:sp>
    </p:spTree>
    <p:extLst>
      <p:ext uri="{BB962C8B-B14F-4D97-AF65-F5344CB8AC3E}">
        <p14:creationId xmlns:p14="http://schemas.microsoft.com/office/powerpoint/2010/main" val="69678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6AF7379-A63E-4952-91EF-911B39011735}" type="slidenum">
              <a:rPr lang="sv-SE" smtClean="0"/>
              <a:t>5</a:t>
            </a:fld>
            <a:endParaRPr lang="sv-SE" dirty="0"/>
          </a:p>
        </p:txBody>
      </p:sp>
    </p:spTree>
    <p:extLst>
      <p:ext uri="{BB962C8B-B14F-4D97-AF65-F5344CB8AC3E}">
        <p14:creationId xmlns:p14="http://schemas.microsoft.com/office/powerpoint/2010/main" val="626931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6AF7379-A63E-4952-91EF-911B39011735}" type="slidenum">
              <a:rPr lang="sv-SE" smtClean="0"/>
              <a:t>21</a:t>
            </a:fld>
            <a:endParaRPr lang="sv-SE"/>
          </a:p>
        </p:txBody>
      </p:sp>
    </p:spTree>
    <p:extLst>
      <p:ext uri="{BB962C8B-B14F-4D97-AF65-F5344CB8AC3E}">
        <p14:creationId xmlns:p14="http://schemas.microsoft.com/office/powerpoint/2010/main" val="419429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PÅ AB:s</a:t>
            </a:r>
            <a:r>
              <a:rPr lang="sv-SE" baseline="0" dirty="0" smtClean="0"/>
              <a:t> modell ”På Maintenance Management Model”</a:t>
            </a:r>
            <a:endParaRPr lang="sv-SE" dirty="0"/>
          </a:p>
        </p:txBody>
      </p:sp>
      <p:sp>
        <p:nvSpPr>
          <p:cNvPr id="4" name="Platshållare för bildnummer 3"/>
          <p:cNvSpPr>
            <a:spLocks noGrp="1"/>
          </p:cNvSpPr>
          <p:nvPr>
            <p:ph type="sldNum" sz="quarter" idx="10"/>
          </p:nvPr>
        </p:nvSpPr>
        <p:spPr/>
        <p:txBody>
          <a:bodyPr/>
          <a:lstStyle/>
          <a:p>
            <a:fld id="{5FA45286-749A-4778-9045-D5FCA72524CA}" type="slidenum">
              <a:rPr lang="sv-SE" smtClean="0"/>
              <a:t>30</a:t>
            </a:fld>
            <a:endParaRPr lang="sv-SE"/>
          </a:p>
        </p:txBody>
      </p:sp>
    </p:spTree>
    <p:extLst>
      <p:ext uri="{BB962C8B-B14F-4D97-AF65-F5344CB8AC3E}">
        <p14:creationId xmlns:p14="http://schemas.microsoft.com/office/powerpoint/2010/main" val="11023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The Open Group Architecture Framework</a:t>
            </a:r>
            <a:r>
              <a:rPr lang="sv-SE" dirty="0"/>
              <a:t> (</a:t>
            </a:r>
            <a:r>
              <a:rPr lang="sv-SE" i="1" dirty="0"/>
              <a:t>TOGAF</a:t>
            </a:r>
            <a:r>
              <a:rPr lang="sv-SE" dirty="0"/>
              <a:t>) är ett </a:t>
            </a:r>
            <a:r>
              <a:rPr lang="sv-SE" dirty="0">
                <a:hlinkClick r:id="rId3" tooltip="IT-ramverk"/>
              </a:rPr>
              <a:t>ramverk</a:t>
            </a:r>
            <a:r>
              <a:rPr lang="sv-SE" dirty="0"/>
              <a:t> och en metod för att skapa, underhålla och tillämpa </a:t>
            </a:r>
            <a:r>
              <a:rPr lang="sv-SE" i="1" dirty="0"/>
              <a:t>Enterprise Architecture</a:t>
            </a:r>
            <a:r>
              <a:rPr lang="sv-SE" dirty="0"/>
              <a:t> (EA).</a:t>
            </a:r>
          </a:p>
          <a:p>
            <a:r>
              <a:rPr lang="sv-SE" i="1" dirty="0"/>
              <a:t>TOGAF</a:t>
            </a:r>
            <a:r>
              <a:rPr lang="sv-SE" dirty="0"/>
              <a:t> är en </a:t>
            </a:r>
            <a:r>
              <a:rPr lang="sv-SE" dirty="0">
                <a:hlinkClick r:id="rId4" tooltip="Industristandard [inte skriven än]"/>
              </a:rPr>
              <a:t>industristandard</a:t>
            </a:r>
            <a:r>
              <a:rPr lang="sv-SE" dirty="0"/>
              <a:t> som är tillgänglig kostnadsfritt för alla organisationer som önskar utveckla och arbeta med </a:t>
            </a:r>
            <a:r>
              <a:rPr lang="sv-SE" i="1" dirty="0"/>
              <a:t>Enterprise Architecture</a:t>
            </a:r>
            <a:r>
              <a:rPr lang="sv-SE" dirty="0"/>
              <a:t>. Det har byggts upp under ett antal år genom ett öppet deltagande och samarbete mellan </a:t>
            </a:r>
            <a:r>
              <a:rPr lang="sv-SE" dirty="0" err="1"/>
              <a:t>enterprisearkitekter</a:t>
            </a:r>
            <a:r>
              <a:rPr lang="sv-SE" dirty="0"/>
              <a:t>. </a:t>
            </a:r>
            <a:r>
              <a:rPr lang="sv-SE" i="1" dirty="0"/>
              <a:t>EA</a:t>
            </a:r>
            <a:r>
              <a:rPr lang="sv-SE" dirty="0"/>
              <a:t> med </a:t>
            </a:r>
            <a:r>
              <a:rPr lang="sv-SE" i="1" dirty="0"/>
              <a:t>TOGAF</a:t>
            </a:r>
            <a:r>
              <a:rPr lang="sv-SE" dirty="0"/>
              <a:t> skapar förutsättningar för verksamheten att leva upp till ökade krav på </a:t>
            </a:r>
            <a:r>
              <a:rPr lang="sv-SE" dirty="0">
                <a:hlinkClick r:id="rId5" tooltip="Flexibilitet"/>
              </a:rPr>
              <a:t>flexibilitet</a:t>
            </a:r>
            <a:r>
              <a:rPr lang="sv-SE" dirty="0"/>
              <a:t> och effektivisering.</a:t>
            </a:r>
          </a:p>
          <a:p>
            <a:r>
              <a:rPr lang="sv-SE" i="1" dirty="0"/>
              <a:t>TOGAF 9</a:t>
            </a:r>
            <a:r>
              <a:rPr lang="sv-SE" dirty="0"/>
              <a:t> innehåller en omfattande metod (ADM - </a:t>
            </a:r>
            <a:r>
              <a:rPr lang="sv-SE" i="1" dirty="0"/>
              <a:t>Architecture </a:t>
            </a:r>
            <a:r>
              <a:rPr lang="sv-SE" i="1" dirty="0" err="1"/>
              <a:t>Development</a:t>
            </a:r>
            <a:r>
              <a:rPr lang="sv-SE" i="1" dirty="0"/>
              <a:t> </a:t>
            </a:r>
            <a:r>
              <a:rPr lang="sv-SE" i="1" dirty="0" err="1"/>
              <a:t>Method</a:t>
            </a:r>
            <a:r>
              <a:rPr lang="sv-SE" dirty="0"/>
              <a:t>) för att utveckla arkitektur inom de fyra områdena </a:t>
            </a:r>
            <a:r>
              <a:rPr lang="sv-SE" dirty="0">
                <a:hlinkClick r:id="rId6" tooltip="Affär"/>
              </a:rPr>
              <a:t>affär</a:t>
            </a:r>
            <a:r>
              <a:rPr lang="sv-SE" dirty="0"/>
              <a:t>, </a:t>
            </a:r>
            <a:r>
              <a:rPr lang="sv-SE" dirty="0">
                <a:hlinkClick r:id="rId7" tooltip="Information"/>
              </a:rPr>
              <a:t>information</a:t>
            </a:r>
            <a:r>
              <a:rPr lang="sv-SE" dirty="0"/>
              <a:t>, </a:t>
            </a:r>
            <a:r>
              <a:rPr lang="sv-SE" dirty="0">
                <a:hlinkClick r:id="rId8" tooltip="Applikation"/>
              </a:rPr>
              <a:t>applikation</a:t>
            </a:r>
            <a:r>
              <a:rPr lang="sv-SE" dirty="0"/>
              <a:t> och </a:t>
            </a:r>
            <a:r>
              <a:rPr lang="sv-SE" dirty="0">
                <a:hlinkClick r:id="rId9" tooltip="Teknik"/>
              </a:rPr>
              <a:t>teknik</a:t>
            </a:r>
            <a:r>
              <a:rPr lang="sv-SE" dirty="0"/>
              <a:t>. Metoden innehåller verktyg för att beskriva, mäta och styra en organisations arkitektur. Dessutom finns nyheter som förtydligar kopplingen mellan affär och verksamhet. Andra nyheter är riktlinjer för hur metoden kan användas för exempelvis tjänstebaserad arkitektur.</a:t>
            </a:r>
          </a:p>
          <a:p>
            <a:endParaRPr lang="sv-SE" dirty="0"/>
          </a:p>
        </p:txBody>
      </p:sp>
      <p:sp>
        <p:nvSpPr>
          <p:cNvPr id="4" name="Platshållare för bildnummer 3"/>
          <p:cNvSpPr>
            <a:spLocks noGrp="1"/>
          </p:cNvSpPr>
          <p:nvPr>
            <p:ph type="sldNum" sz="quarter" idx="10"/>
          </p:nvPr>
        </p:nvSpPr>
        <p:spPr/>
        <p:txBody>
          <a:bodyPr/>
          <a:lstStyle/>
          <a:p>
            <a:fld id="{5FA45286-749A-4778-9045-D5FCA72524CA}" type="slidenum">
              <a:rPr lang="sv-SE" smtClean="0"/>
              <a:t>31</a:t>
            </a:fld>
            <a:endParaRPr lang="sv-SE"/>
          </a:p>
        </p:txBody>
      </p:sp>
    </p:spTree>
    <p:extLst>
      <p:ext uri="{BB962C8B-B14F-4D97-AF65-F5344CB8AC3E}">
        <p14:creationId xmlns:p14="http://schemas.microsoft.com/office/powerpoint/2010/main" val="3677952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Som konsulter och som</a:t>
            </a:r>
            <a:r>
              <a:rPr lang="sv-SE" baseline="0" dirty="0" smtClean="0"/>
              <a:t> </a:t>
            </a:r>
            <a:r>
              <a:rPr lang="sv-SE" baseline="0" dirty="0" err="1" smtClean="0"/>
              <a:t>sektorsexperter</a:t>
            </a:r>
            <a:r>
              <a:rPr lang="sv-SE" baseline="0" dirty="0" smtClean="0"/>
              <a:t> glömmer vi ofta att våra beställare har ett annat uppdrag.  </a:t>
            </a:r>
            <a:endParaRPr lang="sv-SE" dirty="0"/>
          </a:p>
        </p:txBody>
      </p:sp>
      <p:sp>
        <p:nvSpPr>
          <p:cNvPr id="4" name="Platshållare för bildnummer 3"/>
          <p:cNvSpPr>
            <a:spLocks noGrp="1"/>
          </p:cNvSpPr>
          <p:nvPr>
            <p:ph type="sldNum" sz="quarter" idx="10"/>
          </p:nvPr>
        </p:nvSpPr>
        <p:spPr/>
        <p:txBody>
          <a:bodyPr/>
          <a:lstStyle/>
          <a:p>
            <a:fld id="{5FA45286-749A-4778-9045-D5FCA72524CA}" type="slidenum">
              <a:rPr lang="sv-SE" smtClean="0"/>
              <a:t>41</a:t>
            </a:fld>
            <a:endParaRPr lang="sv-SE"/>
          </a:p>
        </p:txBody>
      </p:sp>
    </p:spTree>
    <p:extLst>
      <p:ext uri="{BB962C8B-B14F-4D97-AF65-F5344CB8AC3E}">
        <p14:creationId xmlns:p14="http://schemas.microsoft.com/office/powerpoint/2010/main" val="1762804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sv-SE" smtClean="0"/>
              <a:t>Klicka här för att ändra format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7" name="Date Placeholder 6"/>
          <p:cNvSpPr>
            <a:spLocks noGrp="1"/>
          </p:cNvSpPr>
          <p:nvPr>
            <p:ph type="dt" sz="half" idx="10"/>
          </p:nvPr>
        </p:nvSpPr>
        <p:spPr/>
        <p:txBody>
          <a:bodyPr/>
          <a:lstStyle/>
          <a:p>
            <a:fld id="{88515896-7F31-4F7B-B715-7582DEB0B2D9}" type="datetimeFigureOut">
              <a:rPr lang="sv-SE" smtClean="0"/>
              <a:t>2018-03-21</a:t>
            </a:fld>
            <a:endParaRPr lang="sv-SE"/>
          </a:p>
        </p:txBody>
      </p:sp>
      <p:sp>
        <p:nvSpPr>
          <p:cNvPr id="8" name="Slide Number Placeholder 7"/>
          <p:cNvSpPr>
            <a:spLocks noGrp="1"/>
          </p:cNvSpPr>
          <p:nvPr>
            <p:ph type="sldNum" sz="quarter" idx="11"/>
          </p:nvPr>
        </p:nvSpPr>
        <p:spPr/>
        <p:txBody>
          <a:bodyPr/>
          <a:lstStyle/>
          <a:p>
            <a:fld id="{833508D5-1A10-4CE2-94CE-C1381D7D55EB}" type="slidenum">
              <a:rPr lang="sv-SE" smtClean="0"/>
              <a:t>‹#›</a:t>
            </a:fld>
            <a:endParaRPr lang="sv-SE"/>
          </a:p>
        </p:txBody>
      </p:sp>
      <p:sp>
        <p:nvSpPr>
          <p:cNvPr id="9" name="Footer Placeholder 8"/>
          <p:cNvSpPr>
            <a:spLocks noGrp="1"/>
          </p:cNvSpPr>
          <p:nvPr>
            <p:ph type="ftr" sz="quarter" idx="12"/>
          </p:nvPr>
        </p:nvSpPr>
        <p:spPr/>
        <p:txBody>
          <a:bodyPr/>
          <a:lstStyle/>
          <a:p>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88515896-7F31-4F7B-B715-7582DEB0B2D9}" type="datetimeFigureOut">
              <a:rPr lang="sv-SE" smtClean="0"/>
              <a:t>2018-03-21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33508D5-1A10-4CE2-94CE-C1381D7D55EB}"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88515896-7F31-4F7B-B715-7582DEB0B2D9}" type="datetimeFigureOut">
              <a:rPr lang="sv-SE" smtClean="0"/>
              <a:t>2018-03-21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33508D5-1A10-4CE2-94CE-C1381D7D55EB}" type="slidenum">
              <a:rPr lang="sv-SE" smtClean="0"/>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sv-SE" smtClean="0"/>
              <a:t>Klicka här för att ändra format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7" name="Date Placeholder 6"/>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sv-SE">
              <a:solidFill>
                <a:prstClr val="black">
                  <a:lumMod val="65000"/>
                  <a:lumOff val="35000"/>
                </a:prstClr>
              </a:solidFill>
            </a:endParaRPr>
          </a:p>
        </p:txBody>
      </p:sp>
    </p:spTree>
    <p:extLst>
      <p:ext uri="{BB962C8B-B14F-4D97-AF65-F5344CB8AC3E}">
        <p14:creationId xmlns:p14="http://schemas.microsoft.com/office/powerpoint/2010/main" val="3503117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sv-S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2532529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v-SE" smtClean="0"/>
              <a:t>Klicka här för att ändra format</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sv-S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748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5" name="Date Placeholder 4"/>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sv-S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extLst>
      <p:ext uri="{BB962C8B-B14F-4D97-AF65-F5344CB8AC3E}">
        <p14:creationId xmlns:p14="http://schemas.microsoft.com/office/powerpoint/2010/main" val="1531990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sv-SE">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extLst>
      <p:ext uri="{BB962C8B-B14F-4D97-AF65-F5344CB8AC3E}">
        <p14:creationId xmlns:p14="http://schemas.microsoft.com/office/powerpoint/2010/main" val="216605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sv-SE">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1891787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sv-SE">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1827571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sv-SE" smtClean="0"/>
              <a:t>Klicka här för att ändra format</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sv-S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50810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10"/>
          </p:nvPr>
        </p:nvSpPr>
        <p:spPr/>
        <p:txBody>
          <a:bodyPr/>
          <a:lstStyle/>
          <a:p>
            <a:fld id="{88515896-7F31-4F7B-B715-7582DEB0B2D9}" type="datetimeFigureOut">
              <a:rPr lang="sv-SE" smtClean="0"/>
              <a:t>2018-03-21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33508D5-1A10-4CE2-94CE-C1381D7D55EB}" type="slidenum">
              <a:rPr lang="sv-SE" smtClean="0"/>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sv-SE" smtClean="0"/>
              <a:t>Klicka här för att ändra format</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sv-S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3885693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sv-S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2203315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sv-S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3674535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sv-SE" smtClean="0"/>
              <a:t>Klicka här för att ändra format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7" name="Date Placeholder 6"/>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sv-SE">
              <a:solidFill>
                <a:prstClr val="black">
                  <a:lumMod val="65000"/>
                  <a:lumOff val="35000"/>
                </a:prstClr>
              </a:solidFill>
            </a:endParaRPr>
          </a:p>
        </p:txBody>
      </p:sp>
    </p:spTree>
    <p:extLst>
      <p:ext uri="{BB962C8B-B14F-4D97-AF65-F5344CB8AC3E}">
        <p14:creationId xmlns:p14="http://schemas.microsoft.com/office/powerpoint/2010/main" val="412613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sv-S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3530461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v-SE" smtClean="0"/>
              <a:t>Klicka här för att ändra format</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sv-S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51951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5" name="Date Placeholder 4"/>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sv-S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extLst>
      <p:ext uri="{BB962C8B-B14F-4D97-AF65-F5344CB8AC3E}">
        <p14:creationId xmlns:p14="http://schemas.microsoft.com/office/powerpoint/2010/main" val="32880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sv-SE">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extLst>
      <p:ext uri="{BB962C8B-B14F-4D97-AF65-F5344CB8AC3E}">
        <p14:creationId xmlns:p14="http://schemas.microsoft.com/office/powerpoint/2010/main" val="1081792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sv-SE">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3951292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sv-SE">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327339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v-SE" smtClean="0"/>
              <a:t>Klicka här för att ändra format</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88515896-7F31-4F7B-B715-7582DEB0B2D9}" type="datetimeFigureOut">
              <a:rPr lang="sv-SE" smtClean="0"/>
              <a:t>2018-03-21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833508D5-1A10-4CE2-94CE-C1381D7D55EB}" type="slidenum">
              <a:rPr lang="sv-SE" smtClean="0"/>
              <a:t>‹#›</a:t>
            </a:fld>
            <a:endParaRPr lang="sv-SE"/>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sv-SE" smtClean="0"/>
              <a:t>Klicka här för att ändra format</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sv-S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1629766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sv-SE" smtClean="0"/>
              <a:t>Klicka här för att ändra format</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sv-S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1089937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sv-S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1564743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sv-S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3323712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sv-SE" smtClean="0"/>
              <a:t>Klicka här för att ändra format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7" name="Date Placeholder 6"/>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sv-SE">
              <a:solidFill>
                <a:prstClr val="black">
                  <a:lumMod val="65000"/>
                  <a:lumOff val="35000"/>
                </a:prstClr>
              </a:solidFill>
            </a:endParaRPr>
          </a:p>
        </p:txBody>
      </p:sp>
    </p:spTree>
    <p:extLst>
      <p:ext uri="{BB962C8B-B14F-4D97-AF65-F5344CB8AC3E}">
        <p14:creationId xmlns:p14="http://schemas.microsoft.com/office/powerpoint/2010/main" val="2052632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sv-S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125395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sv-SE" smtClean="0"/>
              <a:t>Klicka här för att ändra format</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sv-S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38722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5" name="Date Placeholder 4"/>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sv-S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extLst>
      <p:ext uri="{BB962C8B-B14F-4D97-AF65-F5344CB8AC3E}">
        <p14:creationId xmlns:p14="http://schemas.microsoft.com/office/powerpoint/2010/main" val="41684808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sv-SE">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extLst>
      <p:ext uri="{BB962C8B-B14F-4D97-AF65-F5344CB8AC3E}">
        <p14:creationId xmlns:p14="http://schemas.microsoft.com/office/powerpoint/2010/main" val="599517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sv-SE">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330004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5" name="Date Placeholder 4"/>
          <p:cNvSpPr>
            <a:spLocks noGrp="1"/>
          </p:cNvSpPr>
          <p:nvPr>
            <p:ph type="dt" sz="half" idx="10"/>
          </p:nvPr>
        </p:nvSpPr>
        <p:spPr/>
        <p:txBody>
          <a:bodyPr/>
          <a:lstStyle/>
          <a:p>
            <a:fld id="{88515896-7F31-4F7B-B715-7582DEB0B2D9}" type="datetimeFigureOut">
              <a:rPr lang="sv-SE" smtClean="0"/>
              <a:t>2018-03-21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33508D5-1A10-4CE2-94CE-C1381D7D55EB}" type="slidenum">
              <a:rPr lang="sv-SE" smtClean="0"/>
              <a:t>‹#›</a:t>
            </a:fld>
            <a:endParaRPr lang="sv-SE"/>
          </a:p>
        </p:txBody>
      </p:sp>
      <p:sp>
        <p:nvSpPr>
          <p:cNvPr id="9" name="Content Placeholder 8"/>
          <p:cNvSpPr>
            <a:spLocks noGrp="1"/>
          </p:cNvSpPr>
          <p:nvPr>
            <p:ph sz="quarter" idx="13"/>
          </p:nvPr>
        </p:nvSpPr>
        <p:spPr>
          <a:xfrm>
            <a:off x="365760" y="1600200"/>
            <a:ext cx="4041648" cy="452628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sv-SE">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1614379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sv-SE" smtClean="0"/>
              <a:t>Klicka här för att ändra format</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sv-S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1810378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sv-SE" smtClean="0"/>
              <a:t>Klicka här för att ändra format</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sv-SE">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3455966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sv-S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41090064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sv-SE">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Tree>
    <p:extLst>
      <p:ext uri="{BB962C8B-B14F-4D97-AF65-F5344CB8AC3E}">
        <p14:creationId xmlns:p14="http://schemas.microsoft.com/office/powerpoint/2010/main" val="63444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88515896-7F31-4F7B-B715-7582DEB0B2D9}" type="datetimeFigureOut">
              <a:rPr lang="sv-SE" smtClean="0"/>
              <a:t>2018-03-21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833508D5-1A10-4CE2-94CE-C1381D7D55EB}" type="slidenum">
              <a:rPr lang="sv-SE" smtClean="0"/>
              <a:t>‹#›</a:t>
            </a:fld>
            <a:endParaRPr lang="sv-SE"/>
          </a:p>
        </p:txBody>
      </p:sp>
      <p:sp>
        <p:nvSpPr>
          <p:cNvPr id="11" name="Content Placeholder 10"/>
          <p:cNvSpPr>
            <a:spLocks noGrp="1"/>
          </p:cNvSpPr>
          <p:nvPr>
            <p:ph sz="quarter" idx="13"/>
          </p:nvPr>
        </p:nvSpPr>
        <p:spPr>
          <a:xfrm>
            <a:off x="457200" y="2212848"/>
            <a:ext cx="4041648" cy="3913632"/>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88515896-7F31-4F7B-B715-7582DEB0B2D9}" type="datetimeFigureOut">
              <a:rPr lang="sv-SE" smtClean="0"/>
              <a:t>2018-03-21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833508D5-1A10-4CE2-94CE-C1381D7D55EB}" type="slidenum">
              <a:rPr lang="sv-SE" smtClean="0"/>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15896-7F31-4F7B-B715-7582DEB0B2D9}" type="datetimeFigureOut">
              <a:rPr lang="sv-SE" smtClean="0"/>
              <a:t>2018-03-21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833508D5-1A10-4CE2-94CE-C1381D7D55EB}"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sv-SE" smtClean="0"/>
              <a:t>Klicka här för att ändra format</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88515896-7F31-4F7B-B715-7582DEB0B2D9}" type="datetimeFigureOut">
              <a:rPr lang="sv-SE" smtClean="0"/>
              <a:t>2018-03-21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33508D5-1A10-4CE2-94CE-C1381D7D55EB}" type="slidenum">
              <a:rPr lang="sv-SE" smtClean="0"/>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sv-SE" smtClean="0"/>
              <a:t>Klicka här för att ändra format</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88515896-7F31-4F7B-B715-7582DEB0B2D9}" type="datetimeFigureOut">
              <a:rPr lang="sv-SE" smtClean="0"/>
              <a:t>2018-03-21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833508D5-1A10-4CE2-94CE-C1381D7D55EB}" type="slidenum">
              <a:rPr lang="sv-SE" smtClean="0"/>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8515896-7F31-4F7B-B715-7582DEB0B2D9}" type="datetimeFigureOut">
              <a:rPr lang="sv-SE" smtClean="0"/>
              <a:t>2018-03-21</a:t>
            </a:fld>
            <a:endParaRPr lang="sv-SE"/>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sv-SE"/>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3508D5-1A10-4CE2-94CE-C1381D7D55EB}" type="slidenum">
              <a:rPr lang="sv-SE" smtClean="0"/>
              <a:t>‹#›</a:t>
            </a:fld>
            <a:endParaRPr lang="sv-SE"/>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sv-SE">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924638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sv-SE">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24613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8515896-7F31-4F7B-B715-7582DEB0B2D9}" type="datetimeFigureOut">
              <a:rPr lang="sv-SE" smtClean="0">
                <a:solidFill>
                  <a:prstClr val="black">
                    <a:lumMod val="65000"/>
                    <a:lumOff val="35000"/>
                  </a:prstClr>
                </a:solidFill>
              </a:rPr>
              <a:pPr/>
              <a:t>2018-03-21</a:t>
            </a:fld>
            <a:endParaRPr lang="sv-SE">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sv-SE">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3508D5-1A10-4CE2-94CE-C1381D7D55EB}" type="slidenum">
              <a:rPr lang="sv-SE" smtClean="0">
                <a:solidFill>
                  <a:prstClr val="black">
                    <a:lumMod val="65000"/>
                    <a:lumOff val="35000"/>
                  </a:prstClr>
                </a:solidFill>
              </a:rPr>
              <a:pPr/>
              <a:t>‹#›</a:t>
            </a:fld>
            <a:endParaRPr lang="sv-SE">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7084973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hyperlink" Target="SKL_s%20indelning%20f&#246;r%20landsting.xlsx"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589211" y="2492896"/>
            <a:ext cx="7772400" cy="1296144"/>
          </a:xfrm>
        </p:spPr>
        <p:txBody>
          <a:bodyPr>
            <a:noAutofit/>
          </a:bodyPr>
          <a:lstStyle/>
          <a:p>
            <a:r>
              <a:rPr lang="sv-SE" sz="8800" b="1" dirty="0" smtClean="0">
                <a:solidFill>
                  <a:srgbClr val="C00000"/>
                </a:solidFill>
                <a:latin typeface="+mj-lt"/>
              </a:rPr>
              <a:t>KLASSA 2.0</a:t>
            </a:r>
            <a:endParaRPr lang="sv-SE" sz="8800" b="1" dirty="0">
              <a:solidFill>
                <a:srgbClr val="C00000"/>
              </a:solidFill>
              <a:latin typeface="+mj-lt"/>
            </a:endParaRPr>
          </a:p>
        </p:txBody>
      </p:sp>
      <p:sp>
        <p:nvSpPr>
          <p:cNvPr id="5" name="textruta 4"/>
          <p:cNvSpPr txBox="1"/>
          <p:nvPr/>
        </p:nvSpPr>
        <p:spPr>
          <a:xfrm>
            <a:off x="2771800" y="5424905"/>
            <a:ext cx="3526479" cy="584775"/>
          </a:xfrm>
          <a:prstGeom prst="rect">
            <a:avLst/>
          </a:prstGeom>
          <a:noFill/>
        </p:spPr>
        <p:txBody>
          <a:bodyPr wrap="square" rtlCol="0">
            <a:spAutoFit/>
          </a:bodyPr>
          <a:lstStyle/>
          <a:p>
            <a:pPr algn="ctr"/>
            <a:r>
              <a:rPr lang="sv-SE" sz="1600" dirty="0" smtClean="0">
                <a:solidFill>
                  <a:srgbClr val="C00000"/>
                </a:solidFill>
                <a:effectLst>
                  <a:outerShdw blurRad="63500" dist="38100" dir="5400000" algn="t" rotWithShape="0">
                    <a:prstClr val="black">
                      <a:alpha val="25000"/>
                    </a:prstClr>
                  </a:outerShdw>
                </a:effectLst>
                <a:latin typeface="Century Gothic"/>
              </a:rPr>
              <a:t>STOCKHOLM  </a:t>
            </a:r>
          </a:p>
          <a:p>
            <a:pPr algn="ctr"/>
            <a:r>
              <a:rPr lang="sv-SE" sz="1600" dirty="0" smtClean="0">
                <a:solidFill>
                  <a:srgbClr val="C00000"/>
                </a:solidFill>
                <a:effectLst>
                  <a:outerShdw blurRad="63500" dist="38100" dir="5400000" algn="t" rotWithShape="0">
                    <a:prstClr val="black">
                      <a:alpha val="25000"/>
                    </a:prstClr>
                  </a:outerShdw>
                </a:effectLst>
                <a:latin typeface="Century Gothic"/>
              </a:rPr>
              <a:t>21 </a:t>
            </a:r>
            <a:r>
              <a:rPr lang="sv-SE" sz="1600" dirty="0" smtClean="0">
                <a:solidFill>
                  <a:srgbClr val="C00000"/>
                </a:solidFill>
                <a:effectLst>
                  <a:outerShdw blurRad="63500" dist="38100" dir="5400000" algn="t" rotWithShape="0">
                    <a:prstClr val="black">
                      <a:alpha val="25000"/>
                    </a:prstClr>
                  </a:outerShdw>
                </a:effectLst>
                <a:latin typeface="Century Gothic"/>
              </a:rPr>
              <a:t>JANUARI </a:t>
            </a:r>
            <a:r>
              <a:rPr lang="sv-SE" sz="1600" dirty="0" smtClean="0">
                <a:solidFill>
                  <a:srgbClr val="C00000"/>
                </a:solidFill>
                <a:effectLst>
                  <a:outerShdw blurRad="63500" dist="38100" dir="5400000" algn="t" rotWithShape="0">
                    <a:prstClr val="black">
                      <a:alpha val="25000"/>
                    </a:prstClr>
                  </a:outerShdw>
                </a:effectLst>
                <a:latin typeface="Century Gothic"/>
              </a:rPr>
              <a:t>2018</a:t>
            </a:r>
            <a:endParaRPr lang="sv-SE" sz="1600" dirty="0">
              <a:solidFill>
                <a:srgbClr val="C00000"/>
              </a:solidFill>
              <a:effectLst>
                <a:outerShdw blurRad="63500" dist="38100" dir="5400000" algn="t" rotWithShape="0">
                  <a:prstClr val="black">
                    <a:alpha val="25000"/>
                  </a:prstClr>
                </a:outerShdw>
              </a:effectLst>
              <a:latin typeface="Century Gothic"/>
            </a:endParaRPr>
          </a:p>
        </p:txBody>
      </p:sp>
      <p:sp>
        <p:nvSpPr>
          <p:cNvPr id="6" name="Rectangle 1"/>
          <p:cNvSpPr>
            <a:spLocks noChangeArrowheads="1"/>
          </p:cNvSpPr>
          <p:nvPr/>
        </p:nvSpPr>
        <p:spPr bwMode="auto">
          <a:xfrm>
            <a:off x="3776663" y="3497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sv-SE" altLang="sv-SE" smtClean="0">
                <a:solidFill>
                  <a:prstClr val="black"/>
                </a:solidFill>
                <a:latin typeface="Arial" charset="0"/>
                <a:cs typeface="Arial" charset="0"/>
              </a:rPr>
              <a:t/>
            </a:r>
            <a:br>
              <a:rPr lang="sv-SE" altLang="sv-SE" smtClean="0">
                <a:solidFill>
                  <a:prstClr val="black"/>
                </a:solidFill>
                <a:latin typeface="Arial" charset="0"/>
                <a:cs typeface="Arial" charset="0"/>
              </a:rPr>
            </a:br>
            <a:endParaRPr lang="sv-SE" altLang="sv-SE" smtClean="0">
              <a:solidFill>
                <a:prstClr val="black"/>
              </a:solidFill>
              <a:latin typeface="Arial" charset="0"/>
              <a:cs typeface="Arial" charset="0"/>
            </a:endParaRPr>
          </a:p>
        </p:txBody>
      </p:sp>
      <p:sp>
        <p:nvSpPr>
          <p:cNvPr id="7" name="Rektangel 6"/>
          <p:cNvSpPr/>
          <p:nvPr/>
        </p:nvSpPr>
        <p:spPr>
          <a:xfrm>
            <a:off x="453258" y="6356551"/>
            <a:ext cx="1839250" cy="369332"/>
          </a:xfrm>
          <a:prstGeom prst="rect">
            <a:avLst/>
          </a:prstGeom>
        </p:spPr>
        <p:txBody>
          <a:bodyPr wrap="square">
            <a:spAutoFit/>
          </a:bodyPr>
          <a:lstStyle/>
          <a:p>
            <a:pPr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7777789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611560" y="1124744"/>
            <a:ext cx="7776864" cy="461665"/>
          </a:xfrm>
          <a:prstGeom prst="rect">
            <a:avLst/>
          </a:prstGeom>
          <a:noFill/>
        </p:spPr>
        <p:txBody>
          <a:bodyPr wrap="square" rtlCol="0">
            <a:spAutoFit/>
          </a:bodyPr>
          <a:lstStyle/>
          <a:p>
            <a:r>
              <a:rPr lang="sv-SE" sz="2400" b="1" dirty="0" smtClean="0">
                <a:solidFill>
                  <a:srgbClr val="C00000"/>
                </a:solidFill>
                <a:latin typeface="+mj-lt"/>
              </a:rPr>
              <a:t>Leda - Genomföra</a:t>
            </a:r>
            <a:endParaRPr lang="sv-SE" sz="2400" b="1" dirty="0">
              <a:solidFill>
                <a:srgbClr val="C00000"/>
              </a:solidFill>
              <a:latin typeface="+mj-lt"/>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37694"/>
            <a:ext cx="8229600" cy="345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800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DE45261D-FF8B-4022-87B4-2E5B1BB75849}" type="slidenum">
              <a:rPr lang="sv-SE" smtClean="0"/>
              <a:pPr/>
              <a:t>11</a:t>
            </a:fld>
            <a:endParaRPr lang="sv-SE"/>
          </a:p>
        </p:txBody>
      </p:sp>
      <p:sp>
        <p:nvSpPr>
          <p:cNvPr id="5" name="textruta 4"/>
          <p:cNvSpPr txBox="1"/>
          <p:nvPr/>
        </p:nvSpPr>
        <p:spPr>
          <a:xfrm>
            <a:off x="2263944" y="1474506"/>
            <a:ext cx="3794629" cy="461665"/>
          </a:xfrm>
          <a:prstGeom prst="rect">
            <a:avLst/>
          </a:prstGeom>
          <a:noFill/>
        </p:spPr>
        <p:txBody>
          <a:bodyPr wrap="none" rtlCol="0">
            <a:spAutoFit/>
          </a:bodyPr>
          <a:lstStyle/>
          <a:p>
            <a:r>
              <a:rPr lang="sv-SE" sz="2400" b="1" dirty="0" smtClean="0">
                <a:solidFill>
                  <a:srgbClr val="C00000"/>
                </a:solidFill>
                <a:latin typeface="+mj-lt"/>
                <a:cs typeface="Arial" pitchFamily="34" charset="0"/>
              </a:rPr>
              <a:t>VT 2. VERKSAMHETSSTÖD</a:t>
            </a:r>
            <a:endParaRPr lang="sv-SE" sz="2400" b="1" dirty="0">
              <a:solidFill>
                <a:srgbClr val="C00000"/>
              </a:solidFill>
              <a:latin typeface="+mj-lt"/>
              <a:cs typeface="Arial" pitchFamily="34" charset="0"/>
            </a:endParaRPr>
          </a:p>
        </p:txBody>
      </p:sp>
      <p:sp>
        <p:nvSpPr>
          <p:cNvPr id="2" name="Rektangel 1"/>
          <p:cNvSpPr/>
          <p:nvPr/>
        </p:nvSpPr>
        <p:spPr>
          <a:xfrm>
            <a:off x="2267352" y="2708920"/>
            <a:ext cx="5761032" cy="3139321"/>
          </a:xfrm>
          <a:prstGeom prst="rect">
            <a:avLst/>
          </a:prstGeom>
        </p:spPr>
        <p:txBody>
          <a:bodyPr wrap="square">
            <a:spAutoFit/>
          </a:bodyPr>
          <a:lstStyle/>
          <a:p>
            <a:r>
              <a:rPr lang="sv-SE" b="1" dirty="0">
                <a:latin typeface="+mj-lt"/>
              </a:rPr>
              <a:t>2.1    Informationsförvaltning</a:t>
            </a:r>
          </a:p>
          <a:p>
            <a:r>
              <a:rPr lang="sv-SE" b="1" dirty="0">
                <a:latin typeface="+mj-lt"/>
              </a:rPr>
              <a:t>2.2    Systemförvaltning &amp; arkitektur</a:t>
            </a:r>
          </a:p>
          <a:p>
            <a:endParaRPr lang="sv-SE" b="1" dirty="0">
              <a:latin typeface="+mj-lt"/>
            </a:endParaRPr>
          </a:p>
          <a:p>
            <a:r>
              <a:rPr lang="sv-SE" b="1" dirty="0">
                <a:latin typeface="+mj-lt"/>
              </a:rPr>
              <a:t>2.3    HR/Personal</a:t>
            </a:r>
          </a:p>
          <a:p>
            <a:r>
              <a:rPr lang="sv-SE" b="1" dirty="0">
                <a:latin typeface="+mj-lt"/>
              </a:rPr>
              <a:t>2.4    Ekonomi</a:t>
            </a:r>
          </a:p>
          <a:p>
            <a:r>
              <a:rPr lang="sv-SE" b="1" dirty="0">
                <a:latin typeface="+mj-lt"/>
              </a:rPr>
              <a:t>2.5    Inköp</a:t>
            </a:r>
          </a:p>
          <a:p>
            <a:r>
              <a:rPr lang="sv-SE" b="1" dirty="0">
                <a:latin typeface="+mj-lt"/>
              </a:rPr>
              <a:t>2.6    Lokalförsörjning &amp; fastighetsförvaltning</a:t>
            </a:r>
          </a:p>
          <a:p>
            <a:r>
              <a:rPr lang="sv-SE" b="1" dirty="0">
                <a:latin typeface="+mj-lt"/>
              </a:rPr>
              <a:t>2.7    Inventariehantering</a:t>
            </a:r>
          </a:p>
          <a:p>
            <a:r>
              <a:rPr lang="sv-SE" b="1" dirty="0">
                <a:latin typeface="+mj-lt"/>
              </a:rPr>
              <a:t>2.8    Kris och säkerhet</a:t>
            </a:r>
          </a:p>
          <a:p>
            <a:r>
              <a:rPr lang="sv-SE" b="1" dirty="0">
                <a:latin typeface="+mj-lt"/>
              </a:rPr>
              <a:t>2.9    Information &amp; marknadsföring</a:t>
            </a:r>
          </a:p>
          <a:p>
            <a:r>
              <a:rPr lang="sv-SE" b="1" dirty="0">
                <a:latin typeface="+mj-lt"/>
              </a:rPr>
              <a:t>2.10  Förvaltningsstöd</a:t>
            </a:r>
          </a:p>
        </p:txBody>
      </p:sp>
      <p:sp>
        <p:nvSpPr>
          <p:cNvPr id="8" name="textruta 7"/>
          <p:cNvSpPr txBox="1"/>
          <p:nvPr/>
        </p:nvSpPr>
        <p:spPr>
          <a:xfrm>
            <a:off x="2267352" y="2132856"/>
            <a:ext cx="4176856" cy="369332"/>
          </a:xfrm>
          <a:prstGeom prst="rect">
            <a:avLst/>
          </a:prstGeom>
          <a:noFill/>
        </p:spPr>
        <p:txBody>
          <a:bodyPr wrap="square" rtlCol="0">
            <a:spAutoFit/>
          </a:bodyPr>
          <a:lstStyle/>
          <a:p>
            <a:r>
              <a:rPr lang="sv-SE" b="1" dirty="0" smtClean="0">
                <a:solidFill>
                  <a:srgbClr val="C00000"/>
                </a:solidFill>
                <a:latin typeface="+mj-lt"/>
              </a:rPr>
              <a:t>Administrativa processer</a:t>
            </a:r>
            <a:endParaRPr lang="sv-SE" b="1" dirty="0">
              <a:solidFill>
                <a:srgbClr val="C00000"/>
              </a:solidFill>
              <a:latin typeface="+mj-lt"/>
            </a:endParaRPr>
          </a:p>
        </p:txBody>
      </p:sp>
      <p:sp>
        <p:nvSpPr>
          <p:cNvPr id="9" name="Rektangel 8"/>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2632485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normAutofit/>
          </a:bodyPr>
          <a:lstStyle/>
          <a:p>
            <a:fld id="{DE45261D-FF8B-4022-87B4-2E5B1BB75849}" type="slidenum">
              <a:rPr lang="sv-SE" smtClean="0"/>
              <a:t>12</a:t>
            </a:fld>
            <a:endParaRPr lang="sv-SE"/>
          </a:p>
        </p:txBody>
      </p:sp>
      <p:sp>
        <p:nvSpPr>
          <p:cNvPr id="7" name="Rektangel 6"/>
          <p:cNvSpPr/>
          <p:nvPr/>
        </p:nvSpPr>
        <p:spPr>
          <a:xfrm>
            <a:off x="1511660" y="2132856"/>
            <a:ext cx="6696744" cy="2985433"/>
          </a:xfrm>
          <a:prstGeom prst="rect">
            <a:avLst/>
          </a:prstGeom>
        </p:spPr>
        <p:txBody>
          <a:bodyPr wrap="square">
            <a:spAutoFit/>
          </a:bodyPr>
          <a:lstStyle/>
          <a:p>
            <a:r>
              <a:rPr lang="sv-SE" sz="2000" b="1" dirty="0" smtClean="0">
                <a:solidFill>
                  <a:srgbClr val="C00000"/>
                </a:solidFill>
                <a:latin typeface="+mj-lt"/>
                <a:cs typeface="Arial" pitchFamily="34" charset="0"/>
              </a:rPr>
              <a:t>Verksamhetsnära administrativa processer</a:t>
            </a:r>
          </a:p>
          <a:p>
            <a:endParaRPr lang="sv-SE" sz="1400" dirty="0" smtClean="0">
              <a:latin typeface="+mj-lt"/>
              <a:cs typeface="Arial" pitchFamily="34" charset="0"/>
            </a:endParaRPr>
          </a:p>
          <a:p>
            <a:r>
              <a:rPr lang="sv-SE" dirty="0" smtClean="0">
                <a:solidFill>
                  <a:schemeClr val="tx1">
                    <a:lumMod val="95000"/>
                    <a:lumOff val="5000"/>
                  </a:schemeClr>
                </a:solidFill>
                <a:latin typeface="+mj-lt"/>
                <a:cs typeface="Arial" pitchFamily="34" charset="0"/>
              </a:rPr>
              <a:t>2.1    </a:t>
            </a:r>
            <a:r>
              <a:rPr lang="sv-SE" dirty="0">
                <a:solidFill>
                  <a:schemeClr val="tx1">
                    <a:lumMod val="95000"/>
                    <a:lumOff val="5000"/>
                  </a:schemeClr>
                </a:solidFill>
                <a:latin typeface="+mj-lt"/>
                <a:cs typeface="Arial" pitchFamily="34" charset="0"/>
              </a:rPr>
              <a:t>Informationsförvaltning</a:t>
            </a:r>
          </a:p>
          <a:p>
            <a:r>
              <a:rPr lang="sv-SE" dirty="0" smtClean="0">
                <a:solidFill>
                  <a:schemeClr val="tx1">
                    <a:lumMod val="95000"/>
                    <a:lumOff val="5000"/>
                  </a:schemeClr>
                </a:solidFill>
                <a:latin typeface="+mj-lt"/>
                <a:cs typeface="Arial" pitchFamily="34" charset="0"/>
              </a:rPr>
              <a:t>2.2    </a:t>
            </a:r>
            <a:r>
              <a:rPr lang="sv-SE" dirty="0">
                <a:solidFill>
                  <a:schemeClr val="tx1">
                    <a:lumMod val="95000"/>
                    <a:lumOff val="5000"/>
                  </a:schemeClr>
                </a:solidFill>
                <a:latin typeface="+mj-lt"/>
                <a:cs typeface="Arial" pitchFamily="34" charset="0"/>
              </a:rPr>
              <a:t>Systemförvaltning &amp; arkitektur</a:t>
            </a:r>
          </a:p>
          <a:p>
            <a:endParaRPr lang="sv-SE" sz="1400" dirty="0" smtClean="0">
              <a:latin typeface="+mj-lt"/>
              <a:cs typeface="Arial" pitchFamily="34" charset="0"/>
            </a:endParaRPr>
          </a:p>
          <a:p>
            <a:pPr marL="285750" indent="-285750">
              <a:buFont typeface="Arial" panose="020B0604020202020204" pitchFamily="34" charset="0"/>
              <a:buChar char="•"/>
            </a:pPr>
            <a:r>
              <a:rPr lang="sv-SE" dirty="0" smtClean="0">
                <a:latin typeface="+mj-lt"/>
                <a:cs typeface="Arial" pitchFamily="34" charset="0"/>
              </a:rPr>
              <a:t>organisationens strukturkapital</a:t>
            </a:r>
          </a:p>
          <a:p>
            <a:pPr marL="285750" indent="-285750">
              <a:buFont typeface="Arial" panose="020B0604020202020204" pitchFamily="34" charset="0"/>
              <a:buChar char="•"/>
            </a:pPr>
            <a:r>
              <a:rPr lang="sv-SE" dirty="0" smtClean="0">
                <a:latin typeface="+mj-lt"/>
                <a:cs typeface="Arial" pitchFamily="34" charset="0"/>
              </a:rPr>
              <a:t>hanterar organisationens verksamhetsinformation </a:t>
            </a:r>
          </a:p>
          <a:p>
            <a:pPr marL="285750" indent="-285750">
              <a:buFont typeface="Arial" panose="020B0604020202020204" pitchFamily="34" charset="0"/>
              <a:buChar char="•"/>
            </a:pPr>
            <a:r>
              <a:rPr lang="sv-SE" dirty="0" smtClean="0">
                <a:latin typeface="+mj-lt"/>
                <a:cs typeface="Arial" pitchFamily="34" charset="0"/>
              </a:rPr>
              <a:t>kan inte utan svårighet lösgöras från verksamheten</a:t>
            </a:r>
          </a:p>
          <a:p>
            <a:pPr marL="285750" indent="-285750">
              <a:buFont typeface="Arial" panose="020B0604020202020204" pitchFamily="34" charset="0"/>
              <a:buChar char="•"/>
            </a:pPr>
            <a:r>
              <a:rPr lang="sv-SE" dirty="0" smtClean="0">
                <a:latin typeface="+mj-lt"/>
                <a:cs typeface="Arial" pitchFamily="34" charset="0"/>
              </a:rPr>
              <a:t>medföljer ofta vid flytt till annan organisation</a:t>
            </a:r>
          </a:p>
          <a:p>
            <a:endParaRPr lang="sv-SE" dirty="0">
              <a:latin typeface="+mj-lt"/>
              <a:cs typeface="Arial" pitchFamily="34" charset="0"/>
            </a:endParaRPr>
          </a:p>
          <a:p>
            <a:endParaRPr lang="sv-SE" sz="1400" dirty="0" smtClean="0">
              <a:latin typeface="+mj-lt"/>
              <a:cs typeface="Arial" pitchFamily="34" charset="0"/>
            </a:endParaRPr>
          </a:p>
        </p:txBody>
      </p:sp>
      <p:sp>
        <p:nvSpPr>
          <p:cNvPr id="9" name="Rektangel 8"/>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3848534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normAutofit/>
          </a:bodyPr>
          <a:lstStyle/>
          <a:p>
            <a:fld id="{DE45261D-FF8B-4022-87B4-2E5B1BB75849}" type="slidenum">
              <a:rPr lang="sv-SE" smtClean="0"/>
              <a:t>13</a:t>
            </a:fld>
            <a:endParaRPr lang="sv-SE"/>
          </a:p>
        </p:txBody>
      </p:sp>
      <p:sp>
        <p:nvSpPr>
          <p:cNvPr id="7" name="Rektangel 6"/>
          <p:cNvSpPr/>
          <p:nvPr/>
        </p:nvSpPr>
        <p:spPr>
          <a:xfrm>
            <a:off x="2087608" y="2068963"/>
            <a:ext cx="4567796" cy="400110"/>
          </a:xfrm>
          <a:prstGeom prst="rect">
            <a:avLst/>
          </a:prstGeom>
        </p:spPr>
        <p:txBody>
          <a:bodyPr wrap="square">
            <a:spAutoFit/>
          </a:bodyPr>
          <a:lstStyle/>
          <a:p>
            <a:r>
              <a:rPr lang="sv-SE" sz="2000" b="1" dirty="0" smtClean="0">
                <a:solidFill>
                  <a:srgbClr val="C00000"/>
                </a:solidFill>
                <a:latin typeface="Century Gothic" panose="020B0502020202020204" pitchFamily="34" charset="0"/>
                <a:cs typeface="Arial" pitchFamily="34" charset="0"/>
              </a:rPr>
              <a:t>Organisatoriskt stöd</a:t>
            </a:r>
          </a:p>
        </p:txBody>
      </p:sp>
      <p:sp>
        <p:nvSpPr>
          <p:cNvPr id="9" name="Rektangel 8"/>
          <p:cNvSpPr/>
          <p:nvPr/>
        </p:nvSpPr>
        <p:spPr>
          <a:xfrm>
            <a:off x="2078440" y="2708920"/>
            <a:ext cx="6048672" cy="2308324"/>
          </a:xfrm>
          <a:prstGeom prst="rect">
            <a:avLst/>
          </a:prstGeom>
        </p:spPr>
        <p:txBody>
          <a:bodyPr wrap="square">
            <a:spAutoFit/>
          </a:bodyPr>
          <a:lstStyle/>
          <a:p>
            <a:r>
              <a:rPr lang="sv-SE" dirty="0" smtClean="0">
                <a:latin typeface="+mj-lt"/>
                <a:cs typeface="Arial" pitchFamily="34" charset="0"/>
              </a:rPr>
              <a:t>2.3    HR/Personal</a:t>
            </a:r>
            <a:endParaRPr lang="sv-SE" dirty="0">
              <a:latin typeface="+mj-lt"/>
              <a:cs typeface="Arial" pitchFamily="34" charset="0"/>
            </a:endParaRPr>
          </a:p>
          <a:p>
            <a:r>
              <a:rPr lang="sv-SE" dirty="0" smtClean="0">
                <a:latin typeface="+mj-lt"/>
                <a:cs typeface="Arial" pitchFamily="34" charset="0"/>
              </a:rPr>
              <a:t>2.4    Ekonomi</a:t>
            </a:r>
            <a:endParaRPr lang="sv-SE" dirty="0">
              <a:latin typeface="+mj-lt"/>
              <a:cs typeface="Arial" pitchFamily="34" charset="0"/>
            </a:endParaRPr>
          </a:p>
          <a:p>
            <a:r>
              <a:rPr lang="sv-SE" dirty="0" smtClean="0">
                <a:latin typeface="+mj-lt"/>
                <a:cs typeface="Arial" pitchFamily="34" charset="0"/>
              </a:rPr>
              <a:t>2.5    Inköp</a:t>
            </a:r>
            <a:endParaRPr lang="sv-SE" dirty="0">
              <a:latin typeface="+mj-lt"/>
              <a:cs typeface="Arial" pitchFamily="34" charset="0"/>
            </a:endParaRPr>
          </a:p>
          <a:p>
            <a:r>
              <a:rPr lang="sv-SE" dirty="0" smtClean="0">
                <a:latin typeface="+mj-lt"/>
                <a:cs typeface="Arial" pitchFamily="34" charset="0"/>
              </a:rPr>
              <a:t>2.6    Lokalförsörjning &amp; fastighetsförvaltning</a:t>
            </a:r>
            <a:endParaRPr lang="sv-SE" dirty="0">
              <a:latin typeface="+mj-lt"/>
              <a:cs typeface="Arial" pitchFamily="34" charset="0"/>
            </a:endParaRPr>
          </a:p>
          <a:p>
            <a:r>
              <a:rPr lang="sv-SE" dirty="0" smtClean="0">
                <a:latin typeface="+mj-lt"/>
                <a:cs typeface="Arial" pitchFamily="34" charset="0"/>
              </a:rPr>
              <a:t>2.7    Inventariehantering</a:t>
            </a:r>
            <a:endParaRPr lang="sv-SE" dirty="0">
              <a:latin typeface="+mj-lt"/>
              <a:cs typeface="Arial" pitchFamily="34" charset="0"/>
            </a:endParaRPr>
          </a:p>
          <a:p>
            <a:r>
              <a:rPr lang="sv-SE" dirty="0" smtClean="0">
                <a:latin typeface="+mj-lt"/>
                <a:cs typeface="Arial" pitchFamily="34" charset="0"/>
              </a:rPr>
              <a:t>2.8    Kris och säkerhet</a:t>
            </a:r>
            <a:endParaRPr lang="sv-SE" dirty="0">
              <a:latin typeface="+mj-lt"/>
              <a:cs typeface="Arial" pitchFamily="34" charset="0"/>
            </a:endParaRPr>
          </a:p>
          <a:p>
            <a:r>
              <a:rPr lang="sv-SE" dirty="0" smtClean="0">
                <a:latin typeface="+mj-lt"/>
                <a:cs typeface="Arial" pitchFamily="34" charset="0"/>
              </a:rPr>
              <a:t>2.9    Information &amp; marknadsföring</a:t>
            </a:r>
          </a:p>
          <a:p>
            <a:r>
              <a:rPr lang="sv-SE" dirty="0" smtClean="0">
                <a:latin typeface="+mj-lt"/>
                <a:cs typeface="Arial" pitchFamily="34" charset="0"/>
              </a:rPr>
              <a:t>2.10  Förvaltningsstöd</a:t>
            </a:r>
            <a:endParaRPr lang="sv-SE" dirty="0">
              <a:latin typeface="+mj-lt"/>
              <a:cs typeface="Arial" pitchFamily="34" charset="0"/>
            </a:endParaRPr>
          </a:p>
        </p:txBody>
      </p:sp>
      <p:sp>
        <p:nvSpPr>
          <p:cNvPr id="8" name="Rektangel 7"/>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20873228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normAutofit/>
          </a:bodyPr>
          <a:lstStyle/>
          <a:p>
            <a:fld id="{DE45261D-FF8B-4022-87B4-2E5B1BB75849}" type="slidenum">
              <a:rPr lang="sv-SE" smtClean="0"/>
              <a:t>14</a:t>
            </a:fld>
            <a:endParaRPr lang="sv-SE"/>
          </a:p>
        </p:txBody>
      </p:sp>
      <p:sp>
        <p:nvSpPr>
          <p:cNvPr id="5" name="textruta 4"/>
          <p:cNvSpPr txBox="1"/>
          <p:nvPr/>
        </p:nvSpPr>
        <p:spPr>
          <a:xfrm>
            <a:off x="2123728" y="1466176"/>
            <a:ext cx="5760640" cy="461665"/>
          </a:xfrm>
          <a:prstGeom prst="rect">
            <a:avLst/>
          </a:prstGeom>
          <a:noFill/>
        </p:spPr>
        <p:txBody>
          <a:bodyPr wrap="square" rtlCol="0">
            <a:spAutoFit/>
          </a:bodyPr>
          <a:lstStyle/>
          <a:p>
            <a:r>
              <a:rPr lang="sv-SE" sz="2400" b="1" dirty="0" smtClean="0">
                <a:solidFill>
                  <a:srgbClr val="C00000"/>
                </a:solidFill>
                <a:latin typeface="+mj-lt"/>
                <a:cs typeface="Arial" pitchFamily="34" charset="0"/>
              </a:rPr>
              <a:t>VT 3. KÄRNVERKSAMHET…</a:t>
            </a:r>
            <a:endParaRPr lang="sv-SE" sz="2400" b="1" dirty="0">
              <a:solidFill>
                <a:srgbClr val="C00000"/>
              </a:solidFill>
              <a:latin typeface="+mj-lt"/>
              <a:cs typeface="Arial" pitchFamily="34" charset="0"/>
            </a:endParaRPr>
          </a:p>
        </p:txBody>
      </p:sp>
      <p:sp>
        <p:nvSpPr>
          <p:cNvPr id="8" name="Rektangel 7"/>
          <p:cNvSpPr/>
          <p:nvPr/>
        </p:nvSpPr>
        <p:spPr>
          <a:xfrm>
            <a:off x="2029664" y="2276872"/>
            <a:ext cx="5472608" cy="3908762"/>
          </a:xfrm>
          <a:prstGeom prst="rect">
            <a:avLst/>
          </a:prstGeom>
        </p:spPr>
        <p:txBody>
          <a:bodyPr wrap="square">
            <a:spAutoFit/>
          </a:bodyPr>
          <a:lstStyle/>
          <a:p>
            <a:pPr>
              <a:spcBef>
                <a:spcPts val="600"/>
              </a:spcBef>
            </a:pPr>
            <a:r>
              <a:rPr lang="sv-SE" b="1" dirty="0" smtClean="0">
                <a:solidFill>
                  <a:srgbClr val="C00000"/>
                </a:solidFill>
                <a:latin typeface="+mj-lt"/>
                <a:cs typeface="Arial" pitchFamily="34" charset="0"/>
              </a:rPr>
              <a:t>Kommuner </a:t>
            </a:r>
          </a:p>
          <a:p>
            <a:pPr>
              <a:spcBef>
                <a:spcPts val="600"/>
              </a:spcBef>
            </a:pPr>
            <a:endParaRPr lang="sv-SE" dirty="0">
              <a:latin typeface="+mj-lt"/>
              <a:cs typeface="Arial" pitchFamily="34" charset="0"/>
            </a:endParaRPr>
          </a:p>
          <a:p>
            <a:pPr>
              <a:spcBef>
                <a:spcPts val="600"/>
              </a:spcBef>
            </a:pPr>
            <a:r>
              <a:rPr lang="sv-SE" dirty="0" smtClean="0">
                <a:latin typeface="+mj-lt"/>
                <a:cs typeface="Arial" pitchFamily="34" charset="0"/>
              </a:rPr>
              <a:t>1. Fysisk planering och byggnadsväsen</a:t>
            </a:r>
            <a:endParaRPr lang="sv-SE" dirty="0">
              <a:latin typeface="+mj-lt"/>
              <a:cs typeface="Arial" pitchFamily="34" charset="0"/>
            </a:endParaRPr>
          </a:p>
          <a:p>
            <a:pPr>
              <a:spcBef>
                <a:spcPts val="600"/>
              </a:spcBef>
            </a:pPr>
            <a:r>
              <a:rPr lang="sv-SE" dirty="0" smtClean="0">
                <a:latin typeface="+mj-lt"/>
                <a:cs typeface="Arial" pitchFamily="34" charset="0"/>
              </a:rPr>
              <a:t>2. Miljö- och samhällsskydd </a:t>
            </a:r>
            <a:endParaRPr lang="sv-SE" dirty="0">
              <a:latin typeface="+mj-lt"/>
              <a:cs typeface="Arial" pitchFamily="34" charset="0"/>
            </a:endParaRPr>
          </a:p>
          <a:p>
            <a:pPr>
              <a:spcBef>
                <a:spcPts val="600"/>
              </a:spcBef>
            </a:pPr>
            <a:r>
              <a:rPr lang="sv-SE" dirty="0" smtClean="0">
                <a:latin typeface="+mj-lt"/>
                <a:cs typeface="Arial" pitchFamily="34" charset="0"/>
              </a:rPr>
              <a:t>3. Infrastruktur</a:t>
            </a:r>
            <a:endParaRPr lang="sv-SE" dirty="0">
              <a:latin typeface="+mj-lt"/>
              <a:cs typeface="Arial" pitchFamily="34" charset="0"/>
            </a:endParaRPr>
          </a:p>
          <a:p>
            <a:pPr>
              <a:spcBef>
                <a:spcPts val="600"/>
              </a:spcBef>
            </a:pPr>
            <a:r>
              <a:rPr lang="sv-SE" dirty="0" smtClean="0">
                <a:latin typeface="+mj-lt"/>
                <a:cs typeface="Arial" pitchFamily="34" charset="0"/>
              </a:rPr>
              <a:t>4</a:t>
            </a:r>
            <a:r>
              <a:rPr lang="sv-SE" dirty="0">
                <a:latin typeface="+mj-lt"/>
                <a:cs typeface="Arial" pitchFamily="34" charset="0"/>
              </a:rPr>
              <a:t>. </a:t>
            </a:r>
            <a:r>
              <a:rPr lang="sv-SE" dirty="0" smtClean="0">
                <a:latin typeface="+mj-lt"/>
                <a:cs typeface="Arial" pitchFamily="34" charset="0"/>
              </a:rPr>
              <a:t>Näringsliv, arbete och integration </a:t>
            </a:r>
            <a:endParaRPr lang="sv-SE" dirty="0">
              <a:latin typeface="+mj-lt"/>
              <a:cs typeface="Arial" pitchFamily="34" charset="0"/>
            </a:endParaRPr>
          </a:p>
          <a:p>
            <a:pPr>
              <a:spcBef>
                <a:spcPts val="600"/>
              </a:spcBef>
            </a:pPr>
            <a:r>
              <a:rPr lang="sv-SE" dirty="0" smtClean="0">
                <a:latin typeface="+mj-lt"/>
                <a:cs typeface="Arial" pitchFamily="34" charset="0"/>
              </a:rPr>
              <a:t>5</a:t>
            </a:r>
            <a:r>
              <a:rPr lang="sv-SE" dirty="0">
                <a:latin typeface="+mj-lt"/>
                <a:cs typeface="Arial" pitchFamily="34" charset="0"/>
              </a:rPr>
              <a:t>. </a:t>
            </a:r>
            <a:r>
              <a:rPr lang="sv-SE" dirty="0" smtClean="0">
                <a:latin typeface="+mj-lt"/>
                <a:cs typeface="Arial" pitchFamily="34" charset="0"/>
              </a:rPr>
              <a:t>Utbildning</a:t>
            </a:r>
            <a:endParaRPr lang="sv-SE" dirty="0">
              <a:latin typeface="+mj-lt"/>
              <a:cs typeface="Arial" pitchFamily="34" charset="0"/>
            </a:endParaRPr>
          </a:p>
          <a:p>
            <a:pPr>
              <a:spcBef>
                <a:spcPts val="600"/>
              </a:spcBef>
            </a:pPr>
            <a:r>
              <a:rPr lang="sv-SE" dirty="0" smtClean="0">
                <a:latin typeface="+mj-lt"/>
                <a:cs typeface="Arial" pitchFamily="34" charset="0"/>
              </a:rPr>
              <a:t>6</a:t>
            </a:r>
            <a:r>
              <a:rPr lang="sv-SE" dirty="0">
                <a:latin typeface="+mj-lt"/>
                <a:cs typeface="Arial" pitchFamily="34" charset="0"/>
              </a:rPr>
              <a:t>. </a:t>
            </a:r>
            <a:r>
              <a:rPr lang="sv-SE" dirty="0" smtClean="0">
                <a:latin typeface="+mj-lt"/>
                <a:cs typeface="Arial" pitchFamily="34" charset="0"/>
              </a:rPr>
              <a:t>Kultur, fritid, turism</a:t>
            </a:r>
            <a:endParaRPr lang="sv-SE" dirty="0">
              <a:latin typeface="+mj-lt"/>
              <a:cs typeface="Arial" pitchFamily="34" charset="0"/>
            </a:endParaRPr>
          </a:p>
          <a:p>
            <a:pPr>
              <a:spcBef>
                <a:spcPts val="600"/>
              </a:spcBef>
            </a:pPr>
            <a:r>
              <a:rPr lang="sv-SE" dirty="0" smtClean="0">
                <a:latin typeface="+mj-lt"/>
                <a:cs typeface="Arial" pitchFamily="34" charset="0"/>
              </a:rPr>
              <a:t>7. Vård och omsorg</a:t>
            </a:r>
            <a:endParaRPr lang="sv-SE" dirty="0">
              <a:latin typeface="+mj-lt"/>
              <a:cs typeface="Arial" pitchFamily="34" charset="0"/>
            </a:endParaRPr>
          </a:p>
          <a:p>
            <a:pPr>
              <a:spcBef>
                <a:spcPts val="600"/>
              </a:spcBef>
            </a:pPr>
            <a:r>
              <a:rPr lang="sv-SE" dirty="0" smtClean="0">
                <a:latin typeface="+mj-lt"/>
                <a:cs typeface="Arial" pitchFamily="34" charset="0"/>
              </a:rPr>
              <a:t>8. Särskilda samhällsinsatser</a:t>
            </a:r>
          </a:p>
          <a:p>
            <a:pPr>
              <a:spcBef>
                <a:spcPts val="600"/>
              </a:spcBef>
            </a:pPr>
            <a:r>
              <a:rPr lang="sv-SE" dirty="0" smtClean="0">
                <a:latin typeface="+mj-lt"/>
                <a:cs typeface="Arial" pitchFamily="34" charset="0"/>
              </a:rPr>
              <a:t>….</a:t>
            </a:r>
            <a:endParaRPr lang="sv-SE" dirty="0">
              <a:latin typeface="+mj-lt"/>
              <a:cs typeface="Arial" pitchFamily="34" charset="0"/>
            </a:endParaRPr>
          </a:p>
        </p:txBody>
      </p:sp>
      <p:sp>
        <p:nvSpPr>
          <p:cNvPr id="9" name="Rektangel 8"/>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4096294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normAutofit/>
          </a:bodyPr>
          <a:lstStyle/>
          <a:p>
            <a:fld id="{DE45261D-FF8B-4022-87B4-2E5B1BB75849}" type="slidenum">
              <a:rPr lang="sv-SE" smtClean="0"/>
              <a:t>15</a:t>
            </a:fld>
            <a:endParaRPr lang="sv-SE"/>
          </a:p>
        </p:txBody>
      </p:sp>
      <p:sp>
        <p:nvSpPr>
          <p:cNvPr id="9" name="Rektangel 8"/>
          <p:cNvSpPr/>
          <p:nvPr/>
        </p:nvSpPr>
        <p:spPr>
          <a:xfrm>
            <a:off x="2339752" y="2348880"/>
            <a:ext cx="5472608" cy="2769989"/>
          </a:xfrm>
          <a:prstGeom prst="rect">
            <a:avLst/>
          </a:prstGeom>
        </p:spPr>
        <p:txBody>
          <a:bodyPr wrap="square">
            <a:spAutoFit/>
          </a:bodyPr>
          <a:lstStyle/>
          <a:p>
            <a:pPr>
              <a:spcBef>
                <a:spcPts val="600"/>
              </a:spcBef>
            </a:pPr>
            <a:r>
              <a:rPr lang="sv-SE" b="1" dirty="0" smtClean="0">
                <a:solidFill>
                  <a:srgbClr val="C00000"/>
                </a:solidFill>
                <a:latin typeface="Century Gothic" panose="020B0502020202020204" pitchFamily="34" charset="0"/>
                <a:cs typeface="Arial" pitchFamily="34" charset="0"/>
              </a:rPr>
              <a:t>Landsting och regioner</a:t>
            </a:r>
          </a:p>
          <a:p>
            <a:pPr>
              <a:spcBef>
                <a:spcPts val="600"/>
              </a:spcBef>
            </a:pPr>
            <a:r>
              <a:rPr lang="sv-SE" dirty="0" smtClean="0">
                <a:latin typeface="Century Gothic" panose="020B0502020202020204" pitchFamily="34" charset="0"/>
                <a:cs typeface="Arial" pitchFamily="34" charset="0"/>
              </a:rPr>
              <a:t>…. </a:t>
            </a:r>
          </a:p>
          <a:p>
            <a:pPr>
              <a:spcBef>
                <a:spcPts val="600"/>
              </a:spcBef>
            </a:pPr>
            <a:r>
              <a:rPr lang="sv-SE" dirty="0" smtClean="0">
                <a:latin typeface="Century Gothic" panose="020B0502020202020204" pitchFamily="34" charset="0"/>
                <a:cs typeface="Arial" pitchFamily="34" charset="0"/>
              </a:rPr>
              <a:t>9.  Allmän regional utveckling</a:t>
            </a:r>
          </a:p>
          <a:p>
            <a:pPr>
              <a:spcBef>
                <a:spcPts val="600"/>
              </a:spcBef>
            </a:pPr>
            <a:r>
              <a:rPr lang="sv-SE" dirty="0" smtClean="0">
                <a:latin typeface="Century Gothic" panose="020B0502020202020204" pitchFamily="34" charset="0"/>
                <a:cs typeface="Arial" pitchFamily="34" charset="0"/>
              </a:rPr>
              <a:t>10.  Regional trafik och infrastruktur</a:t>
            </a:r>
            <a:endParaRPr lang="sv-SE" dirty="0">
              <a:latin typeface="Century Gothic" panose="020B0502020202020204" pitchFamily="34" charset="0"/>
              <a:cs typeface="Arial" pitchFamily="34" charset="0"/>
            </a:endParaRPr>
          </a:p>
          <a:p>
            <a:pPr>
              <a:spcBef>
                <a:spcPts val="600"/>
              </a:spcBef>
            </a:pPr>
            <a:r>
              <a:rPr lang="sv-SE" dirty="0" smtClean="0">
                <a:latin typeface="Century Gothic" panose="020B0502020202020204" pitchFamily="34" charset="0"/>
                <a:cs typeface="Arial" pitchFamily="34" charset="0"/>
              </a:rPr>
              <a:t>11. Regional utbildningsverksamhet</a:t>
            </a:r>
            <a:endParaRPr lang="sv-SE" dirty="0">
              <a:latin typeface="Century Gothic" panose="020B0502020202020204" pitchFamily="34" charset="0"/>
              <a:cs typeface="Arial" pitchFamily="34" charset="0"/>
            </a:endParaRPr>
          </a:p>
          <a:p>
            <a:pPr>
              <a:spcBef>
                <a:spcPts val="600"/>
              </a:spcBef>
            </a:pPr>
            <a:r>
              <a:rPr lang="sv-SE" dirty="0" smtClean="0">
                <a:latin typeface="Century Gothic" panose="020B0502020202020204" pitchFamily="34" charset="0"/>
                <a:cs typeface="Arial" pitchFamily="34" charset="0"/>
              </a:rPr>
              <a:t>12. Regional kulturverksamhet</a:t>
            </a:r>
            <a:endParaRPr lang="sv-SE" dirty="0">
              <a:latin typeface="Century Gothic" panose="020B0502020202020204" pitchFamily="34" charset="0"/>
              <a:cs typeface="Arial" pitchFamily="34" charset="0"/>
            </a:endParaRPr>
          </a:p>
          <a:p>
            <a:pPr>
              <a:spcBef>
                <a:spcPts val="600"/>
              </a:spcBef>
            </a:pPr>
            <a:r>
              <a:rPr lang="sv-SE" dirty="0" smtClean="0">
                <a:latin typeface="Century Gothic" panose="020B0502020202020204" pitchFamily="34" charset="0"/>
                <a:cs typeface="Arial" pitchFamily="34" charset="0"/>
              </a:rPr>
              <a:t>13. Regional hälso- och sjukvård</a:t>
            </a:r>
            <a:endParaRPr lang="sv-SE" dirty="0">
              <a:latin typeface="Century Gothic" panose="020B0502020202020204" pitchFamily="34" charset="0"/>
              <a:cs typeface="Arial" pitchFamily="34" charset="0"/>
              <a:hlinkClick r:id="rId2" action="ppaction://hlinkfile"/>
            </a:endParaRPr>
          </a:p>
          <a:p>
            <a:endParaRPr lang="sv-SE" b="1" dirty="0">
              <a:latin typeface="Century Gothic" panose="020B0502020202020204" pitchFamily="34" charset="0"/>
              <a:cs typeface="Arial" pitchFamily="34" charset="0"/>
              <a:hlinkClick r:id="rId2" action="ppaction://hlinkfile"/>
            </a:endParaRPr>
          </a:p>
        </p:txBody>
      </p:sp>
      <p:sp>
        <p:nvSpPr>
          <p:cNvPr id="8" name="textruta 7"/>
          <p:cNvSpPr txBox="1"/>
          <p:nvPr/>
        </p:nvSpPr>
        <p:spPr>
          <a:xfrm>
            <a:off x="2339752" y="1655872"/>
            <a:ext cx="4089581" cy="461665"/>
          </a:xfrm>
          <a:prstGeom prst="rect">
            <a:avLst/>
          </a:prstGeom>
          <a:noFill/>
        </p:spPr>
        <p:txBody>
          <a:bodyPr wrap="none" rtlCol="0">
            <a:spAutoFit/>
          </a:bodyPr>
          <a:lstStyle/>
          <a:p>
            <a:r>
              <a:rPr lang="sv-SE" sz="2400" b="1" dirty="0" smtClean="0">
                <a:solidFill>
                  <a:srgbClr val="C00000"/>
                </a:solidFill>
                <a:latin typeface="+mj-lt"/>
                <a:cs typeface="Arial" pitchFamily="34" charset="0"/>
              </a:rPr>
              <a:t>… VT 3. KÄRNVERKSAMHET</a:t>
            </a:r>
            <a:endParaRPr lang="sv-SE" sz="2400" b="1" dirty="0">
              <a:solidFill>
                <a:srgbClr val="C00000"/>
              </a:solidFill>
              <a:latin typeface="+mj-lt"/>
              <a:cs typeface="Arial" pitchFamily="34" charset="0"/>
            </a:endParaRPr>
          </a:p>
        </p:txBody>
      </p:sp>
      <p:sp>
        <p:nvSpPr>
          <p:cNvPr id="10" name="Rektangel 9"/>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32110639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normAutofit/>
          </a:bodyPr>
          <a:lstStyle/>
          <a:p>
            <a:fld id="{DE45261D-FF8B-4022-87B4-2E5B1BB75849}" type="slidenum">
              <a:rPr lang="sv-SE" smtClean="0"/>
              <a:t>16</a:t>
            </a:fld>
            <a:endParaRPr lang="sv-SE"/>
          </a:p>
        </p:txBody>
      </p:sp>
      <p:sp>
        <p:nvSpPr>
          <p:cNvPr id="5" name="Rektangel 4"/>
          <p:cNvSpPr/>
          <p:nvPr/>
        </p:nvSpPr>
        <p:spPr>
          <a:xfrm>
            <a:off x="1558324" y="1927285"/>
            <a:ext cx="6252868" cy="461665"/>
          </a:xfrm>
          <a:prstGeom prst="rect">
            <a:avLst/>
          </a:prstGeom>
        </p:spPr>
        <p:txBody>
          <a:bodyPr wrap="square">
            <a:spAutoFit/>
          </a:bodyPr>
          <a:lstStyle/>
          <a:p>
            <a:r>
              <a:rPr lang="sv-SE" sz="2400" b="1" dirty="0" smtClean="0">
                <a:solidFill>
                  <a:srgbClr val="C00000"/>
                </a:solidFill>
                <a:latin typeface="+mj-lt"/>
                <a:cs typeface="Arial" pitchFamily="34" charset="0"/>
              </a:rPr>
              <a:t>”Gemensamma processer”</a:t>
            </a:r>
            <a:endParaRPr lang="sv-SE" sz="2400" b="1" dirty="0">
              <a:solidFill>
                <a:srgbClr val="C00000"/>
              </a:solidFill>
              <a:latin typeface="+mj-lt"/>
              <a:cs typeface="Arial" pitchFamily="34" charset="0"/>
            </a:endParaRPr>
          </a:p>
        </p:txBody>
      </p:sp>
      <p:sp>
        <p:nvSpPr>
          <p:cNvPr id="6" name="Rektangel 5"/>
          <p:cNvSpPr/>
          <p:nvPr/>
        </p:nvSpPr>
        <p:spPr>
          <a:xfrm>
            <a:off x="1558324" y="2780928"/>
            <a:ext cx="6809045" cy="2308324"/>
          </a:xfrm>
          <a:prstGeom prst="rect">
            <a:avLst/>
          </a:prstGeom>
        </p:spPr>
        <p:txBody>
          <a:bodyPr wrap="square">
            <a:spAutoFit/>
          </a:bodyPr>
          <a:lstStyle/>
          <a:p>
            <a:pPr marL="285750" indent="-285750">
              <a:buFont typeface="Arial" panose="020B0604020202020204" pitchFamily="34" charset="0"/>
              <a:buChar char="•"/>
            </a:pPr>
            <a:r>
              <a:rPr lang="sv-SE" dirty="0">
                <a:latin typeface="+mj-lt"/>
                <a:cs typeface="Arial" pitchFamily="34" charset="0"/>
              </a:rPr>
              <a:t>v</a:t>
            </a:r>
            <a:r>
              <a:rPr lang="sv-SE" dirty="0" smtClean="0">
                <a:latin typeface="+mj-lt"/>
                <a:cs typeface="Arial" pitchFamily="34" charset="0"/>
              </a:rPr>
              <a:t>iss övergripande kärnverksamhet</a:t>
            </a:r>
          </a:p>
          <a:p>
            <a:pPr marL="285750" indent="-285750">
              <a:buFont typeface="Arial" panose="020B0604020202020204" pitchFamily="34" charset="0"/>
              <a:buChar char="•"/>
            </a:pPr>
            <a:endParaRPr lang="sv-SE" dirty="0">
              <a:latin typeface="+mj-lt"/>
              <a:cs typeface="Arial" pitchFamily="34" charset="0"/>
            </a:endParaRPr>
          </a:p>
          <a:p>
            <a:pPr marL="285750" indent="-285750">
              <a:buFont typeface="Arial" panose="020B0604020202020204" pitchFamily="34" charset="0"/>
              <a:buChar char="•"/>
            </a:pPr>
            <a:r>
              <a:rPr lang="sv-SE" dirty="0">
                <a:latin typeface="+mj-lt"/>
                <a:cs typeface="Arial" pitchFamily="34" charset="0"/>
              </a:rPr>
              <a:t>”Kärnnära” </a:t>
            </a:r>
            <a:r>
              <a:rPr lang="sv-SE" dirty="0" smtClean="0">
                <a:latin typeface="+mj-lt"/>
                <a:cs typeface="Arial" pitchFamily="34" charset="0"/>
              </a:rPr>
              <a:t>stöd: v</a:t>
            </a:r>
            <a:r>
              <a:rPr lang="sv-SE" dirty="0" smtClean="0">
                <a:latin typeface="+mj-lt"/>
                <a:cs typeface="Arial" pitchFamily="34" charset="0"/>
              </a:rPr>
              <a:t>erksamhetsstöd </a:t>
            </a:r>
            <a:r>
              <a:rPr lang="sv-SE" dirty="0" smtClean="0">
                <a:latin typeface="+mj-lt"/>
                <a:cs typeface="Arial" pitchFamily="34" charset="0"/>
              </a:rPr>
              <a:t>som inte är administrativa/generella och som därför inte kan hämtas från VT2. </a:t>
            </a:r>
          </a:p>
          <a:p>
            <a:endParaRPr lang="sv-SE" dirty="0" smtClean="0">
              <a:latin typeface="+mj-lt"/>
              <a:cs typeface="Arial" pitchFamily="34" charset="0"/>
            </a:endParaRPr>
          </a:p>
          <a:p>
            <a:r>
              <a:rPr lang="sv-SE" dirty="0" smtClean="0">
                <a:latin typeface="+mj-lt"/>
                <a:cs typeface="Arial" pitchFamily="34" charset="0"/>
              </a:rPr>
              <a:t>I </a:t>
            </a:r>
            <a:r>
              <a:rPr lang="sv-SE" dirty="0" smtClean="0">
                <a:latin typeface="+mj-lt"/>
                <a:cs typeface="Arial" pitchFamily="34" charset="0"/>
              </a:rPr>
              <a:t>Klassa 2.0 under VT3: </a:t>
            </a:r>
            <a:r>
              <a:rPr lang="sv-SE" i="1" dirty="0" smtClean="0">
                <a:latin typeface="+mj-lt"/>
                <a:cs typeface="Arial" pitchFamily="34" charset="0"/>
              </a:rPr>
              <a:t>”</a:t>
            </a:r>
            <a:r>
              <a:rPr lang="sv-SE" i="1" dirty="0" smtClean="0">
                <a:latin typeface="+mj-lt"/>
                <a:cs typeface="Arial" pitchFamily="34" charset="0"/>
              </a:rPr>
              <a:t>1. Gemensamma processer”. </a:t>
            </a:r>
          </a:p>
          <a:p>
            <a:endParaRPr lang="sv-SE" i="1" dirty="0">
              <a:latin typeface="+mj-lt"/>
              <a:cs typeface="Arial" pitchFamily="34" charset="0"/>
            </a:endParaRPr>
          </a:p>
        </p:txBody>
      </p:sp>
      <p:sp>
        <p:nvSpPr>
          <p:cNvPr id="7" name="Rektangel 6"/>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3015997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755576" y="836712"/>
            <a:ext cx="7632848" cy="461665"/>
          </a:xfrm>
          <a:prstGeom prst="rect">
            <a:avLst/>
          </a:prstGeom>
          <a:noFill/>
        </p:spPr>
        <p:txBody>
          <a:bodyPr wrap="square" rtlCol="0">
            <a:spAutoFit/>
          </a:bodyPr>
          <a:lstStyle/>
          <a:p>
            <a:r>
              <a:rPr lang="sv-SE" sz="2400" b="1" dirty="0" smtClean="0">
                <a:solidFill>
                  <a:srgbClr val="C00000"/>
                </a:solidFill>
                <a:latin typeface="+mj-lt"/>
              </a:rPr>
              <a:t>Gemensamma processer i VO Utbildning</a:t>
            </a:r>
            <a:endParaRPr lang="sv-SE" sz="2400" b="1" dirty="0">
              <a:solidFill>
                <a:srgbClr val="C00000"/>
              </a:solidFill>
              <a:latin typeface="+mj-lt"/>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35633"/>
            <a:ext cx="8229600" cy="3855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357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effectLst/>
      </p:bgPr>
    </p:bg>
    <p:spTree>
      <p:nvGrpSpPr>
        <p:cNvPr id="1" name=""/>
        <p:cNvGrpSpPr/>
        <p:nvPr/>
      </p:nvGrpSpPr>
      <p:grpSpPr>
        <a:xfrm>
          <a:off x="0" y="0"/>
          <a:ext cx="0" cy="0"/>
          <a:chOff x="0" y="0"/>
          <a:chExt cx="0" cy="0"/>
        </a:xfrm>
      </p:grpSpPr>
      <p:sp>
        <p:nvSpPr>
          <p:cNvPr id="3" name="Rektangel 2"/>
          <p:cNvSpPr/>
          <p:nvPr/>
        </p:nvSpPr>
        <p:spPr>
          <a:xfrm>
            <a:off x="453258" y="6356551"/>
            <a:ext cx="1839250" cy="369332"/>
          </a:xfrm>
          <a:prstGeom prst="rect">
            <a:avLst/>
          </a:prstGeom>
        </p:spPr>
        <p:txBody>
          <a:bodyPr wrap="square">
            <a:spAutoFit/>
          </a:bodyPr>
          <a:lstStyle/>
          <a:p>
            <a:pPr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
        <p:nvSpPr>
          <p:cNvPr id="4" name="textruta 3"/>
          <p:cNvSpPr txBox="1"/>
          <p:nvPr/>
        </p:nvSpPr>
        <p:spPr>
          <a:xfrm>
            <a:off x="1619672" y="1226651"/>
            <a:ext cx="6304736" cy="523220"/>
          </a:xfrm>
          <a:prstGeom prst="rect">
            <a:avLst/>
          </a:prstGeom>
          <a:noFill/>
          <a:ln>
            <a:noFill/>
          </a:ln>
        </p:spPr>
        <p:txBody>
          <a:bodyPr wrap="square" rtlCol="0">
            <a:spAutoFit/>
          </a:bodyPr>
          <a:lstStyle/>
          <a:p>
            <a:pPr algn="ctr"/>
            <a:r>
              <a:rPr lang="sv-SE" sz="2800" b="1" dirty="0" smtClean="0">
                <a:solidFill>
                  <a:srgbClr val="C00000"/>
                </a:solidFill>
                <a:latin typeface="+mj-lt"/>
              </a:rPr>
              <a:t>KLASSA SOM ARKIVSERIER</a:t>
            </a:r>
            <a:endParaRPr lang="sv-SE" sz="2800" b="1" dirty="0">
              <a:solidFill>
                <a:srgbClr val="C00000"/>
              </a:solidFill>
              <a:latin typeface="+mj-lt"/>
            </a:endParaRPr>
          </a:p>
        </p:txBody>
      </p:sp>
      <p:sp>
        <p:nvSpPr>
          <p:cNvPr id="5" name="textruta 4"/>
          <p:cNvSpPr txBox="1"/>
          <p:nvPr/>
        </p:nvSpPr>
        <p:spPr>
          <a:xfrm>
            <a:off x="1372883" y="3861048"/>
            <a:ext cx="6719557" cy="1384995"/>
          </a:xfrm>
          <a:prstGeom prst="rect">
            <a:avLst/>
          </a:prstGeom>
          <a:noFill/>
          <a:ln>
            <a:noFill/>
          </a:ln>
        </p:spPr>
        <p:txBody>
          <a:bodyPr wrap="square" rtlCol="0">
            <a:spAutoFit/>
          </a:bodyPr>
          <a:lstStyle/>
          <a:p>
            <a:pPr algn="ctr"/>
            <a:r>
              <a:rPr lang="sv-SE" sz="2800" b="1" dirty="0" smtClean="0">
                <a:solidFill>
                  <a:srgbClr val="C00000"/>
                </a:solidFill>
                <a:latin typeface="+mj-lt"/>
              </a:rPr>
              <a:t>KLASSA SOM GRUNDBULT I EN ORGANISERAD INFORMATIONSFÖRVALTNING</a:t>
            </a:r>
            <a:endParaRPr lang="sv-SE" sz="2800" b="1" dirty="0">
              <a:solidFill>
                <a:srgbClr val="C00000"/>
              </a:solidFill>
              <a:latin typeface="+mj-lt"/>
            </a:endParaRPr>
          </a:p>
        </p:txBody>
      </p:sp>
      <p:sp>
        <p:nvSpPr>
          <p:cNvPr id="2" name="Ned 1"/>
          <p:cNvSpPr/>
          <p:nvPr/>
        </p:nvSpPr>
        <p:spPr>
          <a:xfrm>
            <a:off x="3043848" y="2138576"/>
            <a:ext cx="3456384" cy="1290424"/>
          </a:xfrm>
          <a:prstGeom prst="downArrow">
            <a:avLst/>
          </a:prstGeom>
          <a:noFill/>
          <a:ln w="12700">
            <a:solidFill>
              <a:srgbClr val="D614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C00000"/>
              </a:solidFill>
            </a:endParaRPr>
          </a:p>
        </p:txBody>
      </p:sp>
    </p:spTree>
    <p:extLst>
      <p:ext uri="{BB962C8B-B14F-4D97-AF65-F5344CB8AC3E}">
        <p14:creationId xmlns:p14="http://schemas.microsoft.com/office/powerpoint/2010/main" val="16647578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827584" y="620688"/>
            <a:ext cx="7704856" cy="830997"/>
          </a:xfrm>
          <a:prstGeom prst="rect">
            <a:avLst/>
          </a:prstGeom>
          <a:noFill/>
        </p:spPr>
        <p:txBody>
          <a:bodyPr wrap="square" rtlCol="0">
            <a:spAutoFit/>
          </a:bodyPr>
          <a:lstStyle/>
          <a:p>
            <a:pPr algn="ctr"/>
            <a:r>
              <a:rPr lang="sv-SE" sz="2400" b="1" dirty="0" smtClean="0">
                <a:solidFill>
                  <a:srgbClr val="C00000"/>
                </a:solidFill>
              </a:rPr>
              <a:t>Ramverk </a:t>
            </a:r>
          </a:p>
          <a:p>
            <a:pPr algn="ctr"/>
            <a:r>
              <a:rPr lang="sv-SE" sz="2400" b="1" dirty="0" smtClean="0">
                <a:solidFill>
                  <a:srgbClr val="C00000"/>
                </a:solidFill>
              </a:rPr>
              <a:t>för informationsförvaltning enligt ISO 30300</a:t>
            </a:r>
          </a:p>
        </p:txBody>
      </p:sp>
      <p:sp>
        <p:nvSpPr>
          <p:cNvPr id="3" name="Rektangel 2"/>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018" y="2095173"/>
            <a:ext cx="7507263" cy="353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64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effectLst/>
      </p:bgPr>
    </p:bg>
    <p:spTree>
      <p:nvGrpSpPr>
        <p:cNvPr id="1" name=""/>
        <p:cNvGrpSpPr/>
        <p:nvPr/>
      </p:nvGrpSpPr>
      <p:grpSpPr>
        <a:xfrm>
          <a:off x="0" y="0"/>
          <a:ext cx="0" cy="0"/>
          <a:chOff x="0" y="0"/>
          <a:chExt cx="0" cy="0"/>
        </a:xfrm>
      </p:grpSpPr>
      <p:sp>
        <p:nvSpPr>
          <p:cNvPr id="3" name="Rektangel 2"/>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
        <p:nvSpPr>
          <p:cNvPr id="4" name="Rektangel 3"/>
          <p:cNvSpPr/>
          <p:nvPr/>
        </p:nvSpPr>
        <p:spPr>
          <a:xfrm>
            <a:off x="1725216" y="2621400"/>
            <a:ext cx="5184576" cy="584775"/>
          </a:xfrm>
          <a:prstGeom prst="rect">
            <a:avLst/>
          </a:prstGeom>
          <a:noFill/>
          <a:ln>
            <a:solidFill>
              <a:srgbClr val="C00000"/>
            </a:solidFill>
          </a:ln>
        </p:spPr>
        <p:txBody>
          <a:bodyPr wrap="square" rtlCol="0">
            <a:spAutoFit/>
          </a:bodyPr>
          <a:lstStyle/>
          <a:p>
            <a:pPr algn="ctr"/>
            <a:r>
              <a:rPr lang="sv-SE" sz="3200" b="1" dirty="0">
                <a:solidFill>
                  <a:srgbClr val="C00000"/>
                </a:solidFill>
                <a:latin typeface="+mj-lt"/>
              </a:rPr>
              <a:t>BAKGRUND OCH NULÄGE</a:t>
            </a:r>
          </a:p>
        </p:txBody>
      </p:sp>
    </p:spTree>
    <p:extLst>
      <p:ext uri="{BB962C8B-B14F-4D97-AF65-F5344CB8AC3E}">
        <p14:creationId xmlns:p14="http://schemas.microsoft.com/office/powerpoint/2010/main" val="8888785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755576" y="1052736"/>
            <a:ext cx="7704856" cy="4585871"/>
          </a:xfrm>
          <a:prstGeom prst="rect">
            <a:avLst/>
          </a:prstGeom>
          <a:noFill/>
        </p:spPr>
        <p:txBody>
          <a:bodyPr wrap="square" rtlCol="0">
            <a:spAutoFit/>
          </a:bodyPr>
          <a:lstStyle/>
          <a:p>
            <a:pPr algn="ctr"/>
            <a:r>
              <a:rPr lang="sv-SE" sz="2400" b="1" dirty="0" smtClean="0">
                <a:solidFill>
                  <a:srgbClr val="C00000"/>
                </a:solidFill>
                <a:latin typeface="+mj-lt"/>
              </a:rPr>
              <a:t>Informationsförvaltning</a:t>
            </a:r>
          </a:p>
          <a:p>
            <a:pPr algn="ctr"/>
            <a:r>
              <a:rPr lang="sv-SE" sz="2000" b="1" dirty="0" smtClean="0">
                <a:solidFill>
                  <a:srgbClr val="C00000"/>
                </a:solidFill>
                <a:latin typeface="+mj-lt"/>
              </a:rPr>
              <a:t>=</a:t>
            </a:r>
          </a:p>
          <a:p>
            <a:pPr algn="ctr"/>
            <a:r>
              <a:rPr lang="sv-SE" sz="2400" b="1" dirty="0" smtClean="0">
                <a:solidFill>
                  <a:srgbClr val="C00000"/>
                </a:solidFill>
                <a:latin typeface="+mj-lt"/>
              </a:rPr>
              <a:t>Förvaltning av verksamhetsinformation</a:t>
            </a:r>
            <a:endParaRPr lang="sv-SE" sz="2400" b="1" dirty="0">
              <a:solidFill>
                <a:srgbClr val="C00000"/>
              </a:solidFill>
              <a:latin typeface="+mj-lt"/>
            </a:endParaRPr>
          </a:p>
          <a:p>
            <a:pPr algn="ctr"/>
            <a:r>
              <a:rPr lang="sv-SE" sz="2000" b="1" dirty="0" smtClean="0">
                <a:solidFill>
                  <a:srgbClr val="C00000"/>
                </a:solidFill>
                <a:latin typeface="+mj-lt"/>
              </a:rPr>
              <a:t>=</a:t>
            </a:r>
          </a:p>
          <a:p>
            <a:pPr algn="ctr"/>
            <a:r>
              <a:rPr lang="sv-SE" sz="2400" b="1" dirty="0" smtClean="0">
                <a:solidFill>
                  <a:srgbClr val="C00000"/>
                </a:solidFill>
                <a:latin typeface="+mj-lt"/>
              </a:rPr>
              <a:t>Records management</a:t>
            </a:r>
          </a:p>
          <a:p>
            <a:pPr algn="ctr"/>
            <a:endParaRPr lang="sv-SE" sz="2000" b="1" dirty="0">
              <a:solidFill>
                <a:srgbClr val="C00000"/>
              </a:solidFill>
              <a:latin typeface="+mj-lt"/>
            </a:endParaRPr>
          </a:p>
          <a:p>
            <a:pPr algn="ctr"/>
            <a:r>
              <a:rPr lang="sv-SE" sz="2000" dirty="0">
                <a:latin typeface="+mj-lt"/>
              </a:rPr>
              <a:t>…verksamhetsområde med ansvar för en effektiv och systematisk kontroll av att verksamhetsinformation skapas, tas emot, </a:t>
            </a:r>
            <a:r>
              <a:rPr lang="sv-SE" sz="2000" dirty="0">
                <a:solidFill>
                  <a:srgbClr val="C00000"/>
                </a:solidFill>
                <a:latin typeface="+mj-lt"/>
              </a:rPr>
              <a:t>kvarhålls</a:t>
            </a:r>
            <a:r>
              <a:rPr lang="sv-SE" sz="2000" dirty="0">
                <a:latin typeface="+mj-lt"/>
              </a:rPr>
              <a:t>, </a:t>
            </a:r>
            <a:r>
              <a:rPr lang="sv-SE" sz="2000" dirty="0">
                <a:solidFill>
                  <a:srgbClr val="C00000"/>
                </a:solidFill>
                <a:latin typeface="+mj-lt"/>
              </a:rPr>
              <a:t>används</a:t>
            </a:r>
            <a:r>
              <a:rPr lang="sv-SE" sz="2000" dirty="0">
                <a:latin typeface="+mj-lt"/>
              </a:rPr>
              <a:t> och vid behov </a:t>
            </a:r>
            <a:r>
              <a:rPr lang="sv-SE" sz="2000" dirty="0">
                <a:solidFill>
                  <a:srgbClr val="C00000"/>
                </a:solidFill>
                <a:latin typeface="+mj-lt"/>
              </a:rPr>
              <a:t>avhänds</a:t>
            </a:r>
            <a:r>
              <a:rPr lang="sv-SE" sz="2000" dirty="0">
                <a:latin typeface="+mj-lt"/>
              </a:rPr>
              <a:t>, vari ingår processer för att urskilja, hantera och förvalta bevis för och information om verksamhetsaktiviteter och transaktioner i form av verksamhetsinformation</a:t>
            </a:r>
            <a:r>
              <a:rPr lang="sv-SE" sz="2000" dirty="0" smtClean="0">
                <a:latin typeface="+mj-lt"/>
              </a:rPr>
              <a:t>.</a:t>
            </a:r>
          </a:p>
          <a:p>
            <a:pPr algn="ctr"/>
            <a:endParaRPr lang="sv-SE" sz="2000" dirty="0">
              <a:latin typeface="+mj-lt"/>
            </a:endParaRPr>
          </a:p>
          <a:p>
            <a:pPr algn="ctr"/>
            <a:r>
              <a:rPr lang="sv-SE" sz="2000" i="1" dirty="0">
                <a:latin typeface="+mj-lt"/>
              </a:rPr>
              <a:t>(ISO 30300 § 3.4.3 – Jfr ISO 15489 § 3.15</a:t>
            </a:r>
            <a:r>
              <a:rPr lang="sv-SE" sz="2000" i="1" dirty="0" smtClean="0">
                <a:latin typeface="+mj-lt"/>
              </a:rPr>
              <a:t>)</a:t>
            </a:r>
            <a:endParaRPr lang="sv-SE" sz="2000" dirty="0" smtClean="0">
              <a:latin typeface="+mj-lt"/>
            </a:endParaRPr>
          </a:p>
        </p:txBody>
      </p:sp>
      <p:sp>
        <p:nvSpPr>
          <p:cNvPr id="4" name="Rektangel 3"/>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1203595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normAutofit/>
          </a:bodyPr>
          <a:lstStyle/>
          <a:p>
            <a:fld id="{DE45261D-FF8B-4022-87B4-2E5B1BB75849}" type="slidenum">
              <a:rPr lang="sv-SE" smtClean="0"/>
              <a:t>21</a:t>
            </a:fld>
            <a:endParaRPr lang="sv-SE"/>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420888"/>
            <a:ext cx="5893384" cy="378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ruta 7"/>
          <p:cNvSpPr txBox="1"/>
          <p:nvPr/>
        </p:nvSpPr>
        <p:spPr>
          <a:xfrm>
            <a:off x="1970812" y="1196752"/>
            <a:ext cx="5452134" cy="830997"/>
          </a:xfrm>
          <a:prstGeom prst="rect">
            <a:avLst/>
          </a:prstGeom>
          <a:noFill/>
        </p:spPr>
        <p:txBody>
          <a:bodyPr wrap="none" rtlCol="0">
            <a:spAutoFit/>
          </a:bodyPr>
          <a:lstStyle/>
          <a:p>
            <a:pPr algn="ctr"/>
            <a:r>
              <a:rPr lang="sv-SE" sz="2400" b="1" dirty="0" smtClean="0">
                <a:solidFill>
                  <a:srgbClr val="C00000"/>
                </a:solidFill>
                <a:latin typeface="+mj-lt"/>
                <a:cs typeface="Arial" panose="020B0604020202020204" pitchFamily="34" charset="0"/>
              </a:rPr>
              <a:t>En allmän handling utan metadata </a:t>
            </a:r>
          </a:p>
          <a:p>
            <a:pPr algn="ctr"/>
            <a:r>
              <a:rPr lang="sv-SE" sz="2400" b="1" dirty="0" smtClean="0">
                <a:solidFill>
                  <a:srgbClr val="C00000"/>
                </a:solidFill>
                <a:latin typeface="+mj-lt"/>
                <a:cs typeface="Arial" panose="020B0604020202020204" pitchFamily="34" charset="0"/>
              </a:rPr>
              <a:t>är en dålig allmän handling</a:t>
            </a:r>
            <a:endParaRPr lang="sv-SE" dirty="0">
              <a:latin typeface="+mj-lt"/>
              <a:cs typeface="Arial" panose="020B0604020202020204" pitchFamily="34" charset="0"/>
            </a:endParaRPr>
          </a:p>
        </p:txBody>
      </p:sp>
      <p:sp>
        <p:nvSpPr>
          <p:cNvPr id="2" name="Ellips 1"/>
          <p:cNvSpPr/>
          <p:nvPr/>
        </p:nvSpPr>
        <p:spPr>
          <a:xfrm>
            <a:off x="6435868" y="2204864"/>
            <a:ext cx="1284872" cy="1080120"/>
          </a:xfrm>
          <a:prstGeom prst="ellipse">
            <a:avLst/>
          </a:prstGeom>
          <a:noFill/>
          <a:ln w="12700">
            <a:solidFill>
              <a:srgbClr val="D614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388504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2051720" y="1628800"/>
            <a:ext cx="5832648" cy="3970318"/>
          </a:xfrm>
          <a:prstGeom prst="rect">
            <a:avLst/>
          </a:prstGeom>
          <a:noFill/>
          <a:ln>
            <a:solidFill>
              <a:srgbClr val="C00000"/>
            </a:solidFill>
          </a:ln>
        </p:spPr>
        <p:txBody>
          <a:bodyPr wrap="square" rtlCol="0">
            <a:spAutoFit/>
          </a:bodyPr>
          <a:lstStyle/>
          <a:p>
            <a:r>
              <a:rPr lang="sv-SE" dirty="0" smtClean="0">
                <a:latin typeface="+mj-lt"/>
              </a:rPr>
              <a:t>Verksamhetsanalys och processkartläggning</a:t>
            </a:r>
          </a:p>
          <a:p>
            <a:endParaRPr lang="sv-SE" dirty="0" smtClean="0">
              <a:latin typeface="+mj-lt"/>
            </a:endParaRPr>
          </a:p>
          <a:p>
            <a:r>
              <a:rPr lang="sv-SE" b="1" dirty="0" smtClean="0">
                <a:solidFill>
                  <a:srgbClr val="C00000"/>
                </a:solidFill>
                <a:latin typeface="+mj-lt"/>
              </a:rPr>
              <a:t>Klassificeringsschema</a:t>
            </a:r>
            <a:endParaRPr lang="sv-SE" b="1" dirty="0">
              <a:solidFill>
                <a:srgbClr val="C00000"/>
              </a:solidFill>
              <a:latin typeface="+mj-lt"/>
            </a:endParaRPr>
          </a:p>
          <a:p>
            <a:endParaRPr lang="sv-SE" dirty="0" smtClean="0">
              <a:latin typeface="+mj-lt"/>
            </a:endParaRPr>
          </a:p>
          <a:p>
            <a:r>
              <a:rPr lang="sv-SE" dirty="0" smtClean="0">
                <a:latin typeface="+mj-lt"/>
              </a:rPr>
              <a:t>Processdokumentation (= beskrivningselement)</a:t>
            </a:r>
          </a:p>
          <a:p>
            <a:endParaRPr lang="sv-SE" dirty="0">
              <a:latin typeface="+mj-lt"/>
            </a:endParaRPr>
          </a:p>
          <a:p>
            <a:r>
              <a:rPr lang="sv-SE" dirty="0" smtClean="0">
                <a:latin typeface="+mj-lt"/>
              </a:rPr>
              <a:t>Värdering och säkerhetsklassning av information</a:t>
            </a:r>
          </a:p>
          <a:p>
            <a:r>
              <a:rPr lang="sv-SE" dirty="0" smtClean="0">
                <a:solidFill>
                  <a:srgbClr val="C00000"/>
                </a:solidFill>
                <a:latin typeface="+mj-lt"/>
              </a:rPr>
              <a:t>--------------------------------------------------------------------------</a:t>
            </a:r>
          </a:p>
          <a:p>
            <a:r>
              <a:rPr lang="sv-SE" dirty="0" smtClean="0">
                <a:latin typeface="+mj-lt"/>
              </a:rPr>
              <a:t>Beslut om dokumentation</a:t>
            </a:r>
          </a:p>
          <a:p>
            <a:r>
              <a:rPr lang="sv-SE" i="1" dirty="0" smtClean="0">
                <a:latin typeface="+mj-lt"/>
              </a:rPr>
              <a:t>  eller…</a:t>
            </a:r>
          </a:p>
          <a:p>
            <a:r>
              <a:rPr lang="sv-SE" dirty="0" smtClean="0">
                <a:latin typeface="+mj-lt"/>
              </a:rPr>
              <a:t>Kartläggning av befintlig dokumentation</a:t>
            </a:r>
          </a:p>
          <a:p>
            <a:endParaRPr lang="sv-SE" dirty="0">
              <a:latin typeface="+mj-lt"/>
            </a:endParaRPr>
          </a:p>
          <a:p>
            <a:r>
              <a:rPr lang="sv-SE" dirty="0" smtClean="0">
                <a:latin typeface="+mj-lt"/>
              </a:rPr>
              <a:t>Beslut om hantering av information med hänsyn till hur den värderats och säkerhetsklassats</a:t>
            </a:r>
          </a:p>
        </p:txBody>
      </p:sp>
      <p:sp>
        <p:nvSpPr>
          <p:cNvPr id="6" name="Rektangel 5"/>
          <p:cNvSpPr/>
          <p:nvPr/>
        </p:nvSpPr>
        <p:spPr>
          <a:xfrm>
            <a:off x="1504323" y="890459"/>
            <a:ext cx="6912768" cy="461665"/>
          </a:xfrm>
          <a:prstGeom prst="rect">
            <a:avLst/>
          </a:prstGeom>
        </p:spPr>
        <p:txBody>
          <a:bodyPr wrap="square">
            <a:spAutoFit/>
          </a:bodyPr>
          <a:lstStyle/>
          <a:p>
            <a:pPr algn="ctr"/>
            <a:r>
              <a:rPr lang="sv-SE" sz="2400" b="1" dirty="0" smtClean="0">
                <a:solidFill>
                  <a:srgbClr val="C00000"/>
                </a:solidFill>
                <a:latin typeface="+mj-lt"/>
              </a:rPr>
              <a:t>Verksamhetsanalys enligt ISO 15489 - 2016</a:t>
            </a:r>
            <a:endParaRPr lang="sv-SE" sz="2400" b="1" dirty="0">
              <a:solidFill>
                <a:srgbClr val="C00000"/>
              </a:solidFill>
              <a:latin typeface="+mj-lt"/>
            </a:endParaRPr>
          </a:p>
        </p:txBody>
      </p:sp>
      <p:sp>
        <p:nvSpPr>
          <p:cNvPr id="7" name="Ned 6"/>
          <p:cNvSpPr/>
          <p:nvPr/>
        </p:nvSpPr>
        <p:spPr>
          <a:xfrm>
            <a:off x="1372883" y="2127785"/>
            <a:ext cx="347464" cy="3240360"/>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C00000"/>
              </a:solidFill>
            </a:endParaRPr>
          </a:p>
        </p:txBody>
      </p:sp>
      <p:sp>
        <p:nvSpPr>
          <p:cNvPr id="8" name="Rektangel 7"/>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1738235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5652120" y="589926"/>
            <a:ext cx="3312368" cy="1384995"/>
          </a:xfrm>
          <a:prstGeom prst="rect">
            <a:avLst/>
          </a:prstGeom>
          <a:noFill/>
        </p:spPr>
        <p:txBody>
          <a:bodyPr wrap="square" rtlCol="0">
            <a:spAutoFit/>
          </a:bodyPr>
          <a:lstStyle/>
          <a:p>
            <a:r>
              <a:rPr lang="sv-SE" sz="2400" b="1" dirty="0" smtClean="0">
                <a:solidFill>
                  <a:srgbClr val="C00000"/>
                </a:solidFill>
                <a:latin typeface="+mj-lt"/>
              </a:rPr>
              <a:t>Beskrivningselement</a:t>
            </a:r>
          </a:p>
          <a:p>
            <a:endParaRPr lang="sv-SE" sz="2000" b="1" dirty="0">
              <a:solidFill>
                <a:srgbClr val="C00000"/>
              </a:solidFill>
              <a:latin typeface="+mj-lt"/>
            </a:endParaRPr>
          </a:p>
          <a:p>
            <a:r>
              <a:rPr lang="sv-SE" sz="2000" b="1" dirty="0" smtClean="0">
                <a:latin typeface="+mj-lt"/>
              </a:rPr>
              <a:t>kopplade till schemats strukturenheter</a:t>
            </a:r>
            <a:endParaRPr lang="sv-SE" sz="2000" b="1" dirty="0">
              <a:latin typeface="+mj-lt"/>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340768"/>
            <a:ext cx="4335463" cy="45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Rak pil 8"/>
          <p:cNvCxnSpPr/>
          <p:nvPr/>
        </p:nvCxnSpPr>
        <p:spPr>
          <a:xfrm flipH="1">
            <a:off x="2267744" y="1628800"/>
            <a:ext cx="3528392" cy="14401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Rak pil 10"/>
          <p:cNvCxnSpPr/>
          <p:nvPr/>
        </p:nvCxnSpPr>
        <p:spPr>
          <a:xfrm flipH="1">
            <a:off x="3203848" y="1700808"/>
            <a:ext cx="2592288" cy="7200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Rak pil 12"/>
          <p:cNvCxnSpPr/>
          <p:nvPr/>
        </p:nvCxnSpPr>
        <p:spPr>
          <a:xfrm flipH="1">
            <a:off x="3707904" y="1772816"/>
            <a:ext cx="2088232" cy="15841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Rak pil 14"/>
          <p:cNvCxnSpPr/>
          <p:nvPr/>
        </p:nvCxnSpPr>
        <p:spPr>
          <a:xfrm flipH="1">
            <a:off x="3419872" y="1772816"/>
            <a:ext cx="2376264" cy="2808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ruta 16"/>
          <p:cNvSpPr txBox="1"/>
          <p:nvPr/>
        </p:nvSpPr>
        <p:spPr>
          <a:xfrm>
            <a:off x="5652120" y="2420888"/>
            <a:ext cx="3168352" cy="2308324"/>
          </a:xfrm>
          <a:prstGeom prst="rect">
            <a:avLst/>
          </a:prstGeom>
          <a:noFill/>
        </p:spPr>
        <p:txBody>
          <a:bodyPr wrap="square" rtlCol="0">
            <a:spAutoFit/>
          </a:bodyPr>
          <a:lstStyle/>
          <a:p>
            <a:r>
              <a:rPr lang="sv-SE" dirty="0" smtClean="0">
                <a:latin typeface="Calibri" panose="020F0502020204030204" pitchFamily="34" charset="0"/>
              </a:rPr>
              <a:t>- typ och identitet (</a:t>
            </a:r>
            <a:r>
              <a:rPr lang="sv-SE" dirty="0" err="1" smtClean="0">
                <a:latin typeface="Calibri" panose="020F0502020204030204" pitchFamily="34" charset="0"/>
              </a:rPr>
              <a:t>bl</a:t>
            </a:r>
            <a:r>
              <a:rPr lang="sv-SE" dirty="0" smtClean="0">
                <a:latin typeface="Calibri" panose="020F0502020204030204" pitchFamily="34" charset="0"/>
              </a:rPr>
              <a:t> a tid)</a:t>
            </a:r>
          </a:p>
          <a:p>
            <a:r>
              <a:rPr lang="sv-SE" dirty="0" smtClean="0">
                <a:latin typeface="Calibri" panose="020F0502020204030204" pitchFamily="34" charset="0"/>
              </a:rPr>
              <a:t>- mål, uppdrag</a:t>
            </a:r>
          </a:p>
          <a:p>
            <a:r>
              <a:rPr lang="sv-SE" dirty="0" smtClean="0">
                <a:latin typeface="Calibri" panose="020F0502020204030204" pitchFamily="34" charset="0"/>
              </a:rPr>
              <a:t>- ansvarig organisation</a:t>
            </a:r>
          </a:p>
          <a:p>
            <a:r>
              <a:rPr lang="sv-SE" dirty="0" smtClean="0">
                <a:latin typeface="Calibri" panose="020F0502020204030204" pitchFamily="34" charset="0"/>
              </a:rPr>
              <a:t>- relation till andra processer</a:t>
            </a:r>
          </a:p>
          <a:p>
            <a:r>
              <a:rPr lang="sv-SE" dirty="0" smtClean="0">
                <a:latin typeface="Calibri" panose="020F0502020204030204" pitchFamily="34" charset="0"/>
              </a:rPr>
              <a:t>- säkerhetsklassning</a:t>
            </a:r>
          </a:p>
          <a:p>
            <a:r>
              <a:rPr lang="sv-SE" dirty="0" smtClean="0">
                <a:latin typeface="Calibri" panose="020F0502020204030204" pitchFamily="34" charset="0"/>
              </a:rPr>
              <a:t>- värdering för bevarande</a:t>
            </a:r>
          </a:p>
          <a:p>
            <a:r>
              <a:rPr lang="sv-SE" dirty="0" smtClean="0">
                <a:latin typeface="Calibri" panose="020F0502020204030204" pitchFamily="34" charset="0"/>
              </a:rPr>
              <a:t>…</a:t>
            </a:r>
          </a:p>
          <a:p>
            <a:r>
              <a:rPr lang="sv-SE" dirty="0" smtClean="0">
                <a:latin typeface="Calibri" panose="020F0502020204030204" pitchFamily="34" charset="0"/>
              </a:rPr>
              <a:t>…</a:t>
            </a:r>
            <a:endParaRPr lang="sv-SE" dirty="0">
              <a:latin typeface="Calibri" panose="020F0502020204030204" pitchFamily="34" charset="0"/>
            </a:endParaRPr>
          </a:p>
        </p:txBody>
      </p:sp>
      <p:sp>
        <p:nvSpPr>
          <p:cNvPr id="18" name="Rektangel 17"/>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
        <p:nvSpPr>
          <p:cNvPr id="5" name="textruta 4"/>
          <p:cNvSpPr txBox="1"/>
          <p:nvPr/>
        </p:nvSpPr>
        <p:spPr>
          <a:xfrm>
            <a:off x="5776044" y="5013176"/>
            <a:ext cx="2592288" cy="400110"/>
          </a:xfrm>
          <a:prstGeom prst="rect">
            <a:avLst/>
          </a:prstGeom>
          <a:noFill/>
        </p:spPr>
        <p:txBody>
          <a:bodyPr wrap="square" rtlCol="0">
            <a:spAutoFit/>
          </a:bodyPr>
          <a:lstStyle/>
          <a:p>
            <a:r>
              <a:rPr lang="sv-SE" sz="2000" dirty="0" smtClean="0">
                <a:latin typeface="Calibri" panose="020F0502020204030204" pitchFamily="34" charset="0"/>
              </a:rPr>
              <a:t>”Metasystemet”</a:t>
            </a:r>
            <a:endParaRPr lang="sv-SE" sz="2000" dirty="0">
              <a:latin typeface="Calibri" panose="020F0502020204030204" pitchFamily="34" charset="0"/>
            </a:endParaRPr>
          </a:p>
        </p:txBody>
      </p:sp>
    </p:spTree>
    <p:extLst>
      <p:ext uri="{BB962C8B-B14F-4D97-AF65-F5344CB8AC3E}">
        <p14:creationId xmlns:p14="http://schemas.microsoft.com/office/powerpoint/2010/main" val="2776349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627784" y="460825"/>
            <a:ext cx="3384376" cy="461665"/>
          </a:xfrm>
          <a:prstGeom prst="rect">
            <a:avLst/>
          </a:prstGeom>
          <a:noFill/>
        </p:spPr>
        <p:txBody>
          <a:bodyPr wrap="square" rtlCol="0">
            <a:spAutoFit/>
          </a:bodyPr>
          <a:lstStyle/>
          <a:p>
            <a:pPr algn="ctr"/>
            <a:r>
              <a:rPr lang="sv-SE" sz="2400" b="1" cap="small" dirty="0" smtClean="0">
                <a:solidFill>
                  <a:srgbClr val="C00000"/>
                </a:solidFill>
                <a:latin typeface="+mj-lt"/>
              </a:rPr>
              <a:t>U</a:t>
            </a:r>
            <a:r>
              <a:rPr lang="sv-SE" sz="2400" b="1" dirty="0" smtClean="0">
                <a:solidFill>
                  <a:srgbClr val="C00000"/>
                </a:solidFill>
                <a:latin typeface="+mj-lt"/>
              </a:rPr>
              <a:t>tredningsmodell</a:t>
            </a:r>
            <a:endParaRPr lang="sv-SE" sz="2400" b="1" cap="small" dirty="0">
              <a:solidFill>
                <a:srgbClr val="C00000"/>
              </a:solidFill>
              <a:latin typeface="+mj-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3622" y="1087895"/>
            <a:ext cx="7112808" cy="5160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ktangel 4"/>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1853864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72883" y="908719"/>
            <a:ext cx="6295461" cy="830997"/>
          </a:xfrm>
          <a:prstGeom prst="rect">
            <a:avLst/>
          </a:prstGeom>
          <a:noFill/>
        </p:spPr>
        <p:txBody>
          <a:bodyPr wrap="square" rtlCol="0">
            <a:spAutoFit/>
          </a:bodyPr>
          <a:lstStyle/>
          <a:p>
            <a:pPr algn="ctr"/>
            <a:r>
              <a:rPr lang="sv-SE" sz="2400" b="1" dirty="0">
                <a:solidFill>
                  <a:srgbClr val="C00000"/>
                </a:solidFill>
                <a:latin typeface="+mj-lt"/>
              </a:rPr>
              <a:t>Den praktiska </a:t>
            </a:r>
            <a:r>
              <a:rPr lang="sv-SE" sz="2400" b="1" dirty="0" smtClean="0">
                <a:solidFill>
                  <a:srgbClr val="C00000"/>
                </a:solidFill>
                <a:latin typeface="+mj-lt"/>
              </a:rPr>
              <a:t>informationsförvaltningens huvudfunktioner</a:t>
            </a:r>
            <a:endParaRPr lang="sv-SE" sz="2400" b="1" dirty="0">
              <a:solidFill>
                <a:srgbClr val="C00000"/>
              </a:solidFill>
              <a:latin typeface="+mj-lt"/>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759" y="2636912"/>
            <a:ext cx="6984776" cy="27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575321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509168" y="417240"/>
            <a:ext cx="6295461" cy="461665"/>
          </a:xfrm>
          <a:prstGeom prst="rect">
            <a:avLst/>
          </a:prstGeom>
          <a:noFill/>
        </p:spPr>
        <p:txBody>
          <a:bodyPr wrap="square" rtlCol="0">
            <a:spAutoFit/>
          </a:bodyPr>
          <a:lstStyle/>
          <a:p>
            <a:pPr algn="r"/>
            <a:r>
              <a:rPr lang="sv-SE" sz="2400" b="1" dirty="0" smtClean="0">
                <a:solidFill>
                  <a:srgbClr val="C00000"/>
                </a:solidFill>
                <a:latin typeface="+mj-lt"/>
              </a:rPr>
              <a:t>Process – schema – dokumentplan    </a:t>
            </a:r>
            <a:endParaRPr lang="sv-SE" sz="2400" b="1" dirty="0">
              <a:solidFill>
                <a:srgbClr val="C00000"/>
              </a:solidFill>
              <a:latin typeface="+mj-lt"/>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829" y="332656"/>
            <a:ext cx="8178800" cy="619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956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256319" y="1268760"/>
            <a:ext cx="6552728" cy="4647426"/>
          </a:xfrm>
          <a:prstGeom prst="rect">
            <a:avLst/>
          </a:prstGeom>
          <a:noFill/>
        </p:spPr>
        <p:txBody>
          <a:bodyPr wrap="square" rtlCol="0">
            <a:spAutoFit/>
          </a:bodyPr>
          <a:lstStyle/>
          <a:p>
            <a:r>
              <a:rPr lang="sv-SE" sz="2000" b="1" dirty="0" smtClean="0">
                <a:latin typeface="+mj-lt"/>
              </a:rPr>
              <a:t>Organisationen måste upprätta och hantera verksamhetsinformation som uppfyller krav på </a:t>
            </a:r>
            <a:r>
              <a:rPr lang="sv-SE" sz="2000" b="1" dirty="0">
                <a:solidFill>
                  <a:srgbClr val="C00000"/>
                </a:solidFill>
                <a:latin typeface="+mj-lt"/>
              </a:rPr>
              <a:t>tillförlitlighet</a:t>
            </a:r>
            <a:r>
              <a:rPr lang="sv-SE" sz="2000" b="1" dirty="0" smtClean="0">
                <a:solidFill>
                  <a:srgbClr val="C00000"/>
                </a:solidFill>
                <a:latin typeface="+mj-lt"/>
              </a:rPr>
              <a:t>, autenticitet, integritet och användbarhet (ISO 30300)</a:t>
            </a:r>
          </a:p>
          <a:p>
            <a:endParaRPr lang="sv-SE" dirty="0">
              <a:latin typeface="+mj-lt"/>
            </a:endParaRPr>
          </a:p>
          <a:p>
            <a:pPr>
              <a:buClr>
                <a:srgbClr val="C00000"/>
              </a:buClr>
              <a:buSzPct val="125000"/>
            </a:pPr>
            <a:r>
              <a:rPr lang="sv-SE" dirty="0">
                <a:latin typeface="+mj-lt"/>
              </a:rPr>
              <a:t>Vilka krav ställs på dess upprättande eller infångande?</a:t>
            </a:r>
          </a:p>
          <a:p>
            <a:endParaRPr lang="sv-SE" dirty="0" smtClean="0">
              <a:latin typeface="+mj-lt"/>
            </a:endParaRPr>
          </a:p>
          <a:p>
            <a:r>
              <a:rPr lang="sv-SE" dirty="0" smtClean="0">
                <a:latin typeface="+mj-lt"/>
              </a:rPr>
              <a:t>Vilken metadata krävs och hur ska metadata hanteras? </a:t>
            </a:r>
          </a:p>
          <a:p>
            <a:endParaRPr lang="sv-SE" dirty="0" smtClean="0">
              <a:latin typeface="+mj-lt"/>
            </a:endParaRPr>
          </a:p>
          <a:p>
            <a:r>
              <a:rPr lang="sv-SE" dirty="0" smtClean="0">
                <a:latin typeface="+mj-lt"/>
              </a:rPr>
              <a:t>Hur kan den förvaras och förvaltas i den aktiva processen?</a:t>
            </a:r>
          </a:p>
          <a:p>
            <a:endParaRPr lang="sv-SE" dirty="0" smtClean="0">
              <a:latin typeface="+mj-lt"/>
            </a:endParaRPr>
          </a:p>
          <a:p>
            <a:r>
              <a:rPr lang="sv-SE" dirty="0" smtClean="0">
                <a:latin typeface="+mj-lt"/>
              </a:rPr>
              <a:t>Hur kan den överföras till nya miljöer med bevarade egenskaper?</a:t>
            </a:r>
          </a:p>
          <a:p>
            <a:endParaRPr lang="sv-SE" dirty="0" smtClean="0">
              <a:latin typeface="+mj-lt"/>
            </a:endParaRPr>
          </a:p>
          <a:p>
            <a:r>
              <a:rPr lang="sv-SE" dirty="0" smtClean="0">
                <a:latin typeface="+mj-lt"/>
              </a:rPr>
              <a:t>Hur kan den arkivförvaltas med bevarade egenskaper?</a:t>
            </a:r>
            <a:endParaRPr lang="sv-SE" dirty="0">
              <a:latin typeface="+mj-lt"/>
            </a:endParaRPr>
          </a:p>
        </p:txBody>
      </p:sp>
      <p:sp>
        <p:nvSpPr>
          <p:cNvPr id="3" name="Rektangel 2"/>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516227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effectLst/>
      </p:bgPr>
    </p:bg>
    <p:spTree>
      <p:nvGrpSpPr>
        <p:cNvPr id="1" name=""/>
        <p:cNvGrpSpPr/>
        <p:nvPr/>
      </p:nvGrpSpPr>
      <p:grpSpPr>
        <a:xfrm>
          <a:off x="0" y="0"/>
          <a:ext cx="0" cy="0"/>
          <a:chOff x="0" y="0"/>
          <a:chExt cx="0" cy="0"/>
        </a:xfrm>
      </p:grpSpPr>
      <p:sp>
        <p:nvSpPr>
          <p:cNvPr id="4" name="textruta 3"/>
          <p:cNvSpPr txBox="1"/>
          <p:nvPr/>
        </p:nvSpPr>
        <p:spPr>
          <a:xfrm>
            <a:off x="572277" y="1484784"/>
            <a:ext cx="8064896" cy="3231654"/>
          </a:xfrm>
          <a:prstGeom prst="rect">
            <a:avLst/>
          </a:prstGeom>
          <a:noFill/>
        </p:spPr>
        <p:txBody>
          <a:bodyPr wrap="square" rtlCol="0">
            <a:spAutoFit/>
          </a:bodyPr>
          <a:lstStyle/>
          <a:p>
            <a:pPr algn="ctr"/>
            <a:r>
              <a:rPr lang="sv-SE" sz="3600" b="1" dirty="0" smtClean="0">
                <a:solidFill>
                  <a:srgbClr val="C00000"/>
                </a:solidFill>
                <a:latin typeface="+mj-lt"/>
              </a:rPr>
              <a:t>NÄRALIGGANDE RAMVERK</a:t>
            </a:r>
          </a:p>
          <a:p>
            <a:pPr algn="ctr"/>
            <a:endParaRPr lang="sv-SE" sz="2800" b="1" dirty="0" smtClean="0">
              <a:solidFill>
                <a:srgbClr val="C00000"/>
              </a:solidFill>
              <a:latin typeface="+mj-lt"/>
            </a:endParaRPr>
          </a:p>
          <a:p>
            <a:pPr algn="ctr"/>
            <a:r>
              <a:rPr lang="sv-SE" sz="2800" b="1" dirty="0" smtClean="0">
                <a:solidFill>
                  <a:srgbClr val="C00000"/>
                </a:solidFill>
                <a:latin typeface="+mj-lt"/>
              </a:rPr>
              <a:t>för </a:t>
            </a:r>
          </a:p>
          <a:p>
            <a:pPr algn="ctr"/>
            <a:endParaRPr lang="sv-SE" sz="2800" b="1" dirty="0" smtClean="0">
              <a:solidFill>
                <a:srgbClr val="C00000"/>
              </a:solidFill>
              <a:latin typeface="+mj-lt"/>
            </a:endParaRPr>
          </a:p>
          <a:p>
            <a:pPr algn="ctr"/>
            <a:r>
              <a:rPr lang="sv-SE" sz="2800" b="1" dirty="0" smtClean="0">
                <a:solidFill>
                  <a:srgbClr val="C00000"/>
                </a:solidFill>
                <a:latin typeface="+mj-lt"/>
              </a:rPr>
              <a:t>informationssäkerhet </a:t>
            </a:r>
          </a:p>
          <a:p>
            <a:pPr algn="ctr"/>
            <a:r>
              <a:rPr lang="sv-SE" sz="2800" b="1" dirty="0" smtClean="0">
                <a:solidFill>
                  <a:srgbClr val="C00000"/>
                </a:solidFill>
                <a:latin typeface="+mj-lt"/>
              </a:rPr>
              <a:t>systemförvaltning</a:t>
            </a:r>
          </a:p>
          <a:p>
            <a:pPr algn="ctr"/>
            <a:r>
              <a:rPr lang="sv-SE" sz="2800" b="1" dirty="0" smtClean="0">
                <a:solidFill>
                  <a:srgbClr val="C00000"/>
                </a:solidFill>
                <a:latin typeface="+mj-lt"/>
              </a:rPr>
              <a:t>arkitektur </a:t>
            </a:r>
            <a:endParaRPr lang="sv-SE" sz="2800" b="1" dirty="0">
              <a:solidFill>
                <a:srgbClr val="C00000"/>
              </a:solidFill>
              <a:latin typeface="+mj-lt"/>
            </a:endParaRPr>
          </a:p>
        </p:txBody>
      </p:sp>
      <p:sp>
        <p:nvSpPr>
          <p:cNvPr id="3" name="Rektangel 2"/>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5009056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38273"/>
            <a:ext cx="6006795" cy="472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1464769" y="620688"/>
            <a:ext cx="6491607" cy="461665"/>
          </a:xfrm>
          <a:prstGeom prst="rect">
            <a:avLst/>
          </a:prstGeom>
          <a:noFill/>
        </p:spPr>
        <p:txBody>
          <a:bodyPr wrap="square" rtlCol="0">
            <a:spAutoFit/>
          </a:bodyPr>
          <a:lstStyle/>
          <a:p>
            <a:r>
              <a:rPr lang="sv-SE" sz="2400" b="1" dirty="0" smtClean="0">
                <a:solidFill>
                  <a:srgbClr val="C00000"/>
                </a:solidFill>
                <a:latin typeface="+mj-lt"/>
              </a:rPr>
              <a:t>Informationssäkerhet enligt ISO 27000 (LIS)</a:t>
            </a:r>
            <a:endParaRPr lang="sv-SE" sz="2400" b="1" dirty="0">
              <a:solidFill>
                <a:srgbClr val="C00000"/>
              </a:solidFill>
              <a:latin typeface="+mj-lt"/>
            </a:endParaRPr>
          </a:p>
        </p:txBody>
      </p:sp>
      <p:sp>
        <p:nvSpPr>
          <p:cNvPr id="4" name="Rektangel 3"/>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3681869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979712" y="901582"/>
            <a:ext cx="5832648" cy="5454969"/>
          </a:xfrm>
        </p:spPr>
        <p:txBody>
          <a:bodyPr>
            <a:normAutofit fontScale="92500" lnSpcReduction="10000"/>
          </a:bodyPr>
          <a:lstStyle/>
          <a:p>
            <a:pPr marL="0" indent="0">
              <a:buNone/>
            </a:pPr>
            <a:r>
              <a:rPr lang="sv-SE" sz="2600" b="1" dirty="0" smtClean="0">
                <a:solidFill>
                  <a:srgbClr val="C00000"/>
                </a:solidFill>
              </a:rPr>
              <a:t>KLASSA 2012-</a:t>
            </a:r>
          </a:p>
          <a:p>
            <a:pPr marL="0" indent="0">
              <a:buNone/>
            </a:pPr>
            <a:endParaRPr lang="sv-SE" sz="2000" b="1" dirty="0">
              <a:solidFill>
                <a:schemeClr val="tx1"/>
              </a:solidFill>
            </a:endParaRPr>
          </a:p>
          <a:p>
            <a:pPr marL="0" indent="0">
              <a:buNone/>
            </a:pPr>
            <a:r>
              <a:rPr lang="sv-SE" sz="2100" b="1" dirty="0" smtClean="0">
                <a:solidFill>
                  <a:schemeClr val="tx1"/>
                </a:solidFill>
              </a:rPr>
              <a:t>Planläggning 2012</a:t>
            </a:r>
          </a:p>
          <a:p>
            <a:pPr marL="0" indent="0">
              <a:buNone/>
            </a:pPr>
            <a:r>
              <a:rPr lang="sv-SE" sz="1900" dirty="0" smtClean="0">
                <a:solidFill>
                  <a:schemeClr val="tx1"/>
                </a:solidFill>
              </a:rPr>
              <a:t>arbete med ref-grupp 2012-2013</a:t>
            </a:r>
          </a:p>
          <a:p>
            <a:pPr marL="0" indent="0">
              <a:buNone/>
            </a:pPr>
            <a:r>
              <a:rPr lang="sv-SE" sz="1900" dirty="0" smtClean="0">
                <a:solidFill>
                  <a:schemeClr val="tx1"/>
                </a:solidFill>
              </a:rPr>
              <a:t>publicering hösten 2013</a:t>
            </a:r>
          </a:p>
          <a:p>
            <a:pPr marL="0" indent="0">
              <a:buNone/>
            </a:pPr>
            <a:endParaRPr lang="sv-SE" sz="2100" b="1" dirty="0" smtClean="0">
              <a:solidFill>
                <a:schemeClr val="tx1"/>
              </a:solidFill>
            </a:endParaRPr>
          </a:p>
          <a:p>
            <a:pPr marL="0" indent="0">
              <a:buNone/>
            </a:pPr>
            <a:r>
              <a:rPr lang="sv-SE" sz="2100" b="1" dirty="0" smtClean="0">
                <a:solidFill>
                  <a:schemeClr val="tx1"/>
                </a:solidFill>
              </a:rPr>
              <a:t>2014-2017: </a:t>
            </a:r>
          </a:p>
          <a:p>
            <a:pPr marL="0" indent="0">
              <a:buNone/>
            </a:pPr>
            <a:r>
              <a:rPr lang="sv-SE" sz="1900" dirty="0" smtClean="0">
                <a:solidFill>
                  <a:schemeClr val="tx1"/>
                </a:solidFill>
              </a:rPr>
              <a:t>arbeten pågått runtom i landet</a:t>
            </a:r>
          </a:p>
          <a:p>
            <a:pPr marL="0" indent="0">
              <a:buNone/>
            </a:pPr>
            <a:r>
              <a:rPr lang="sv-SE" sz="1900" dirty="0" smtClean="0">
                <a:solidFill>
                  <a:schemeClr val="tx1"/>
                </a:solidFill>
              </a:rPr>
              <a:t>blandade erfarenheter</a:t>
            </a:r>
          </a:p>
          <a:p>
            <a:pPr marL="0" indent="0">
              <a:buNone/>
            </a:pPr>
            <a:r>
              <a:rPr lang="sv-SE" sz="1900" dirty="0" smtClean="0">
                <a:solidFill>
                  <a:schemeClr val="tx1"/>
                </a:solidFill>
              </a:rPr>
              <a:t>oklar status</a:t>
            </a:r>
            <a:endParaRPr lang="sv-SE" sz="1900" dirty="0" smtClean="0">
              <a:solidFill>
                <a:schemeClr val="tx1"/>
              </a:solidFill>
            </a:endParaRPr>
          </a:p>
          <a:p>
            <a:pPr marL="0" indent="0">
              <a:buNone/>
            </a:pPr>
            <a:endParaRPr lang="sv-SE" sz="2100" b="1" dirty="0" smtClean="0">
              <a:solidFill>
                <a:schemeClr val="tx1"/>
              </a:solidFill>
            </a:endParaRPr>
          </a:p>
          <a:p>
            <a:pPr marL="0" indent="0">
              <a:buNone/>
            </a:pPr>
            <a:r>
              <a:rPr lang="sv-SE" sz="2100" b="1" dirty="0" smtClean="0">
                <a:solidFill>
                  <a:schemeClr val="tx1"/>
                </a:solidFill>
              </a:rPr>
              <a:t>Klassa 2.0:</a:t>
            </a:r>
          </a:p>
          <a:p>
            <a:pPr marL="0" indent="0">
              <a:buNone/>
            </a:pPr>
            <a:r>
              <a:rPr lang="sv-SE" sz="1900" dirty="0" smtClean="0">
                <a:solidFill>
                  <a:schemeClr val="tx1"/>
                </a:solidFill>
              </a:rPr>
              <a:t>den principiella lösningen kvarstår</a:t>
            </a:r>
          </a:p>
          <a:p>
            <a:pPr marL="0" indent="0">
              <a:buNone/>
            </a:pPr>
            <a:r>
              <a:rPr lang="sv-SE" sz="1900" dirty="0" smtClean="0">
                <a:solidFill>
                  <a:schemeClr val="tx1"/>
                </a:solidFill>
              </a:rPr>
              <a:t>många inkonsekvenser och fel rättade</a:t>
            </a:r>
          </a:p>
          <a:p>
            <a:pPr marL="0" indent="0">
              <a:buNone/>
            </a:pPr>
            <a:r>
              <a:rPr lang="sv-SE" sz="1900" dirty="0" smtClean="0">
                <a:solidFill>
                  <a:schemeClr val="tx1"/>
                </a:solidFill>
              </a:rPr>
              <a:t>hantering av styrdokument klarlagd</a:t>
            </a:r>
          </a:p>
          <a:p>
            <a:pPr marL="0" indent="0">
              <a:buNone/>
            </a:pPr>
            <a:r>
              <a:rPr lang="sv-SE" sz="1900" dirty="0" smtClean="0">
                <a:solidFill>
                  <a:schemeClr val="tx1"/>
                </a:solidFill>
              </a:rPr>
              <a:t>framställningen håller jämnare nivå</a:t>
            </a:r>
          </a:p>
          <a:p>
            <a:pPr marL="0" indent="0">
              <a:buNone/>
            </a:pPr>
            <a:endParaRPr lang="sv-SE" sz="1900" dirty="0" smtClean="0">
              <a:solidFill>
                <a:schemeClr val="tx1"/>
              </a:solidFill>
            </a:endParaRPr>
          </a:p>
        </p:txBody>
      </p:sp>
      <p:sp>
        <p:nvSpPr>
          <p:cNvPr id="4" name="Rektangel 3"/>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3441515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textruta 3"/>
          <p:cNvSpPr txBox="1"/>
          <p:nvPr/>
        </p:nvSpPr>
        <p:spPr>
          <a:xfrm>
            <a:off x="1098459" y="764702"/>
            <a:ext cx="6947081" cy="830997"/>
          </a:xfrm>
          <a:prstGeom prst="rect">
            <a:avLst/>
          </a:prstGeom>
          <a:noFill/>
        </p:spPr>
        <p:txBody>
          <a:bodyPr wrap="square" rtlCol="0">
            <a:spAutoFit/>
          </a:bodyPr>
          <a:lstStyle/>
          <a:p>
            <a:pPr algn="ctr"/>
            <a:r>
              <a:rPr lang="sv-SE" sz="2400" b="1" dirty="0" smtClean="0">
                <a:solidFill>
                  <a:srgbClr val="C00000"/>
                </a:solidFill>
                <a:latin typeface="+mj-lt"/>
              </a:rPr>
              <a:t>Objektorienterad systemförvaltning enligt pm3</a:t>
            </a:r>
          </a:p>
        </p:txBody>
      </p:sp>
      <p:pic>
        <p:nvPicPr>
          <p:cNvPr id="6179"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8755" y="1628800"/>
            <a:ext cx="354999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ktangel 2"/>
          <p:cNvSpPr/>
          <p:nvPr/>
        </p:nvSpPr>
        <p:spPr>
          <a:xfrm>
            <a:off x="2850170" y="5935383"/>
            <a:ext cx="3108543" cy="307777"/>
          </a:xfrm>
          <a:prstGeom prst="rect">
            <a:avLst/>
          </a:prstGeom>
        </p:spPr>
        <p:txBody>
          <a:bodyPr wrap="none">
            <a:spAutoFit/>
          </a:bodyPr>
          <a:lstStyle/>
          <a:p>
            <a:r>
              <a:rPr lang="sv-SE" sz="1400" dirty="0" smtClean="0">
                <a:latin typeface="Arial" panose="020B0604020202020204" pitchFamily="34" charset="0"/>
                <a:cs typeface="Arial" panose="020B0604020202020204" pitchFamily="34" charset="0"/>
              </a:rPr>
              <a:t>På </a:t>
            </a:r>
            <a:r>
              <a:rPr lang="sv-SE" sz="1400" dirty="0">
                <a:latin typeface="Arial" panose="020B0604020202020204" pitchFamily="34" charset="0"/>
                <a:cs typeface="Arial" panose="020B0604020202020204" pitchFamily="34" charset="0"/>
              </a:rPr>
              <a:t>Maintenance Management </a:t>
            </a:r>
            <a:r>
              <a:rPr lang="sv-SE" sz="1400" dirty="0" smtClean="0">
                <a:latin typeface="Arial" panose="020B0604020202020204" pitchFamily="34" charset="0"/>
                <a:cs typeface="Arial" panose="020B0604020202020204" pitchFamily="34" charset="0"/>
              </a:rPr>
              <a:t>Model</a:t>
            </a:r>
            <a:endParaRPr lang="sv-SE" sz="1400" dirty="0">
              <a:latin typeface="Arial" panose="020B0604020202020204" pitchFamily="34" charset="0"/>
              <a:cs typeface="Arial" panose="020B0604020202020204" pitchFamily="34" charset="0"/>
            </a:endParaRPr>
          </a:p>
        </p:txBody>
      </p:sp>
      <p:sp>
        <p:nvSpPr>
          <p:cNvPr id="6" name="Rektangel 5"/>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1042490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412776"/>
            <a:ext cx="3699098" cy="458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971600" y="650820"/>
            <a:ext cx="7006750" cy="461665"/>
          </a:xfrm>
          <a:prstGeom prst="rect">
            <a:avLst/>
          </a:prstGeom>
          <a:noFill/>
        </p:spPr>
        <p:txBody>
          <a:bodyPr wrap="square" rtlCol="0">
            <a:spAutoFit/>
          </a:bodyPr>
          <a:lstStyle/>
          <a:p>
            <a:pPr algn="ctr"/>
            <a:r>
              <a:rPr lang="sv-SE" sz="2400" b="1" dirty="0" smtClean="0">
                <a:solidFill>
                  <a:srgbClr val="C00000"/>
                </a:solidFill>
                <a:latin typeface="+mj-lt"/>
              </a:rPr>
              <a:t>TOGAF – ramverk för iterativ EA-verksamhet</a:t>
            </a:r>
            <a:endParaRPr lang="sv-SE" sz="2400" b="1" dirty="0">
              <a:solidFill>
                <a:srgbClr val="C00000"/>
              </a:solidFill>
              <a:latin typeface="+mj-lt"/>
            </a:endParaRPr>
          </a:p>
        </p:txBody>
      </p:sp>
      <p:sp>
        <p:nvSpPr>
          <p:cNvPr id="4" name="textruta 3"/>
          <p:cNvSpPr txBox="1"/>
          <p:nvPr/>
        </p:nvSpPr>
        <p:spPr>
          <a:xfrm>
            <a:off x="827584" y="6168511"/>
            <a:ext cx="6696744" cy="338554"/>
          </a:xfrm>
          <a:prstGeom prst="rect">
            <a:avLst/>
          </a:prstGeom>
          <a:noFill/>
        </p:spPr>
        <p:txBody>
          <a:bodyPr wrap="square" rtlCol="0">
            <a:spAutoFit/>
          </a:bodyPr>
          <a:lstStyle/>
          <a:p>
            <a:pPr algn="ctr"/>
            <a:r>
              <a:rPr lang="sv-SE" sz="1600" dirty="0">
                <a:solidFill>
                  <a:srgbClr val="C00000"/>
                </a:solidFill>
              </a:rPr>
              <a:t>The Open Group Architecture Framework</a:t>
            </a:r>
          </a:p>
        </p:txBody>
      </p:sp>
      <p:sp>
        <p:nvSpPr>
          <p:cNvPr id="5" name="Rektangel 4"/>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13200831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991816" y="548680"/>
            <a:ext cx="7056784" cy="5078313"/>
          </a:xfrm>
          <a:prstGeom prst="rect">
            <a:avLst/>
          </a:prstGeom>
          <a:noFill/>
        </p:spPr>
        <p:txBody>
          <a:bodyPr wrap="square" rtlCol="0">
            <a:spAutoFit/>
          </a:bodyPr>
          <a:lstStyle/>
          <a:p>
            <a:r>
              <a:rPr lang="sv-SE" sz="2400" b="1" dirty="0" smtClean="0">
                <a:solidFill>
                  <a:srgbClr val="C00000"/>
                </a:solidFill>
                <a:latin typeface="+mj-lt"/>
              </a:rPr>
              <a:t>Arkitektur </a:t>
            </a:r>
          </a:p>
          <a:p>
            <a:endParaRPr lang="sv-SE" sz="2400" b="1" dirty="0">
              <a:solidFill>
                <a:srgbClr val="C00000"/>
              </a:solidFill>
              <a:latin typeface="+mj-lt"/>
            </a:endParaRPr>
          </a:p>
          <a:p>
            <a:r>
              <a:rPr lang="sv-SE" b="1" dirty="0" smtClean="0">
                <a:solidFill>
                  <a:srgbClr val="C00000"/>
                </a:solidFill>
                <a:latin typeface="+mj-lt"/>
              </a:rPr>
              <a:t>EAP-modellen – EA-modell baserad på J A </a:t>
            </a:r>
            <a:r>
              <a:rPr lang="sv-SE" b="1" dirty="0" err="1" smtClean="0">
                <a:solidFill>
                  <a:srgbClr val="C00000"/>
                </a:solidFill>
                <a:latin typeface="+mj-lt"/>
              </a:rPr>
              <a:t>Zachman</a:t>
            </a:r>
            <a:endParaRPr lang="sv-SE" b="1" dirty="0" smtClean="0">
              <a:solidFill>
                <a:srgbClr val="C00000"/>
              </a:solidFill>
              <a:latin typeface="+mj-lt"/>
            </a:endParaRPr>
          </a:p>
          <a:p>
            <a:endParaRPr lang="sv-SE" dirty="0" smtClean="0">
              <a:latin typeface="+mj-lt"/>
            </a:endParaRPr>
          </a:p>
          <a:p>
            <a:pPr marL="285750" lvl="0" indent="-285750">
              <a:buFont typeface="Arial" panose="020B0604020202020204" pitchFamily="34" charset="0"/>
              <a:buChar char="•"/>
            </a:pPr>
            <a:r>
              <a:rPr lang="sv-SE" sz="1600" dirty="0" smtClean="0">
                <a:latin typeface="+mj-lt"/>
              </a:rPr>
              <a:t>Identifiera </a:t>
            </a:r>
            <a:r>
              <a:rPr lang="sv-SE" sz="1600" dirty="0">
                <a:latin typeface="+mj-lt"/>
              </a:rPr>
              <a:t>organisationens strategiska </a:t>
            </a:r>
            <a:r>
              <a:rPr lang="sv-SE" sz="1600" dirty="0" smtClean="0">
                <a:latin typeface="+mj-lt"/>
              </a:rPr>
              <a:t>mål</a:t>
            </a:r>
          </a:p>
          <a:p>
            <a:pPr marL="285750" lvl="0" indent="-285750">
              <a:buFont typeface="Arial" panose="020B0604020202020204" pitchFamily="34" charset="0"/>
              <a:buChar char="•"/>
            </a:pPr>
            <a:endParaRPr lang="sv-SE" sz="1600" dirty="0">
              <a:latin typeface="+mj-lt"/>
            </a:endParaRPr>
          </a:p>
          <a:p>
            <a:pPr marL="285750" lvl="0" indent="-285750">
              <a:buFont typeface="Arial" panose="020B0604020202020204" pitchFamily="34" charset="0"/>
              <a:buChar char="•"/>
            </a:pPr>
            <a:r>
              <a:rPr lang="sv-SE" sz="1600" dirty="0" smtClean="0">
                <a:latin typeface="+mj-lt"/>
              </a:rPr>
              <a:t>Sammanställ </a:t>
            </a:r>
            <a:r>
              <a:rPr lang="sv-SE" sz="1600" dirty="0">
                <a:latin typeface="+mj-lt"/>
              </a:rPr>
              <a:t>information om verksamheter, verksamhetsgrenar, processer och aktiviteter (ibland även uppgifter) och den information som används för att stödja dessa</a:t>
            </a:r>
          </a:p>
          <a:p>
            <a:pPr marL="285750" lvl="0" indent="-285750">
              <a:buFont typeface="Arial" panose="020B0604020202020204" pitchFamily="34" charset="0"/>
              <a:buChar char="•"/>
            </a:pPr>
            <a:endParaRPr lang="sv-SE" sz="1600" dirty="0" smtClean="0">
              <a:latin typeface="+mj-lt"/>
            </a:endParaRPr>
          </a:p>
          <a:p>
            <a:pPr marL="285750" lvl="0" indent="-285750">
              <a:buFont typeface="Arial" panose="020B0604020202020204" pitchFamily="34" charset="0"/>
              <a:buChar char="•"/>
            </a:pPr>
            <a:r>
              <a:rPr lang="sv-SE" sz="1600" dirty="0" smtClean="0">
                <a:latin typeface="+mj-lt"/>
              </a:rPr>
              <a:t>Beskriv </a:t>
            </a:r>
            <a:r>
              <a:rPr lang="sv-SE" sz="1600" dirty="0">
                <a:latin typeface="+mj-lt"/>
              </a:rPr>
              <a:t>nuvarande system och teknologi</a:t>
            </a:r>
          </a:p>
          <a:p>
            <a:pPr marL="285750" lvl="0" indent="-285750">
              <a:buFont typeface="Arial" panose="020B0604020202020204" pitchFamily="34" charset="0"/>
              <a:buChar char="•"/>
            </a:pPr>
            <a:endParaRPr lang="sv-SE" sz="1600" dirty="0" smtClean="0">
              <a:latin typeface="+mj-lt"/>
            </a:endParaRPr>
          </a:p>
          <a:p>
            <a:pPr marL="285750" lvl="0" indent="-285750">
              <a:buFont typeface="Arial" panose="020B0604020202020204" pitchFamily="34" charset="0"/>
              <a:buChar char="•"/>
            </a:pPr>
            <a:r>
              <a:rPr lang="sv-SE" sz="1600" dirty="0" smtClean="0">
                <a:latin typeface="+mj-lt"/>
              </a:rPr>
              <a:t>Beskriv </a:t>
            </a:r>
            <a:r>
              <a:rPr lang="sv-SE" sz="1600" dirty="0">
                <a:latin typeface="+mj-lt"/>
              </a:rPr>
              <a:t>viktiga data (masterdata) så att de kan hanteras enhetligt i organisationen (Dataarkitektur)</a:t>
            </a:r>
          </a:p>
          <a:p>
            <a:pPr marL="285750" lvl="0" indent="-285750">
              <a:buFont typeface="Arial" panose="020B0604020202020204" pitchFamily="34" charset="0"/>
              <a:buChar char="•"/>
            </a:pPr>
            <a:endParaRPr lang="sv-SE" sz="1600" dirty="0" smtClean="0">
              <a:latin typeface="+mj-lt"/>
            </a:endParaRPr>
          </a:p>
          <a:p>
            <a:pPr marL="285750" lvl="0" indent="-285750">
              <a:buFont typeface="Arial" panose="020B0604020202020204" pitchFamily="34" charset="0"/>
              <a:buChar char="•"/>
            </a:pPr>
            <a:r>
              <a:rPr lang="sv-SE" sz="1600" dirty="0" smtClean="0">
                <a:latin typeface="+mj-lt"/>
              </a:rPr>
              <a:t>Beskriv </a:t>
            </a:r>
            <a:r>
              <a:rPr lang="sv-SE" sz="1600" dirty="0">
                <a:latin typeface="+mj-lt"/>
              </a:rPr>
              <a:t>de system som krävs i verksamheten (Applikationsarkitektur)</a:t>
            </a:r>
          </a:p>
          <a:p>
            <a:pPr marL="285750" indent="-285750">
              <a:buFont typeface="Arial" panose="020B0604020202020204" pitchFamily="34" charset="0"/>
              <a:buChar char="•"/>
            </a:pPr>
            <a:endParaRPr lang="sv-SE" sz="1600" dirty="0" smtClean="0">
              <a:latin typeface="+mj-lt"/>
            </a:endParaRPr>
          </a:p>
          <a:p>
            <a:pPr marL="285750" indent="-285750">
              <a:buFont typeface="Arial" panose="020B0604020202020204" pitchFamily="34" charset="0"/>
              <a:buChar char="•"/>
            </a:pPr>
            <a:r>
              <a:rPr lang="sv-SE" sz="1600" dirty="0" smtClean="0">
                <a:latin typeface="+mj-lt"/>
              </a:rPr>
              <a:t>Montera </a:t>
            </a:r>
            <a:r>
              <a:rPr lang="sv-SE" sz="1600" dirty="0">
                <a:latin typeface="+mj-lt"/>
              </a:rPr>
              <a:t>samman system och komponenter så att stödet till verksamheten </a:t>
            </a:r>
            <a:r>
              <a:rPr lang="sv-SE" sz="1600" dirty="0" smtClean="0">
                <a:latin typeface="+mj-lt"/>
              </a:rPr>
              <a:t>optimeras</a:t>
            </a:r>
          </a:p>
        </p:txBody>
      </p:sp>
      <p:sp>
        <p:nvSpPr>
          <p:cNvPr id="2" name="textruta 1"/>
          <p:cNvSpPr txBox="1"/>
          <p:nvPr/>
        </p:nvSpPr>
        <p:spPr>
          <a:xfrm>
            <a:off x="1246514" y="5766060"/>
            <a:ext cx="6480720" cy="307777"/>
          </a:xfrm>
          <a:prstGeom prst="rect">
            <a:avLst/>
          </a:prstGeom>
          <a:noFill/>
        </p:spPr>
        <p:txBody>
          <a:bodyPr wrap="square" rtlCol="0">
            <a:spAutoFit/>
          </a:bodyPr>
          <a:lstStyle/>
          <a:p>
            <a:r>
              <a:rPr lang="en-US" sz="1400" i="1" dirty="0">
                <a:latin typeface="+mj-lt"/>
              </a:rPr>
              <a:t>Enterprise architecture planning (EAP</a:t>
            </a:r>
            <a:r>
              <a:rPr lang="en-US" sz="1400" i="1" dirty="0" smtClean="0">
                <a:latin typeface="+mj-lt"/>
              </a:rPr>
              <a:t>)</a:t>
            </a:r>
            <a:endParaRPr lang="en-US" sz="1400" i="1" dirty="0">
              <a:latin typeface="+mj-lt"/>
            </a:endParaRPr>
          </a:p>
        </p:txBody>
      </p:sp>
      <p:sp>
        <p:nvSpPr>
          <p:cNvPr id="4" name="Rektangel 3"/>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3925658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420416" y="1412776"/>
            <a:ext cx="6408712" cy="3785652"/>
          </a:xfrm>
          <a:prstGeom prst="rect">
            <a:avLst/>
          </a:prstGeom>
        </p:spPr>
        <p:txBody>
          <a:bodyPr wrap="square">
            <a:spAutoFit/>
          </a:bodyPr>
          <a:lstStyle/>
          <a:p>
            <a:pPr lvl="0"/>
            <a:r>
              <a:rPr lang="sv-SE" sz="1600" dirty="0" smtClean="0">
                <a:latin typeface="+mj-lt"/>
              </a:rPr>
              <a:t>A </a:t>
            </a:r>
            <a:r>
              <a:rPr lang="sv-SE" sz="1600" dirty="0">
                <a:latin typeface="+mj-lt"/>
              </a:rPr>
              <a:t>- </a:t>
            </a:r>
            <a:r>
              <a:rPr lang="sv-SE" sz="1600" dirty="0" err="1">
                <a:latin typeface="+mj-lt"/>
              </a:rPr>
              <a:t>Preliminary</a:t>
            </a:r>
            <a:r>
              <a:rPr lang="sv-SE" sz="1600" dirty="0">
                <a:latin typeface="+mj-lt"/>
              </a:rPr>
              <a:t> </a:t>
            </a:r>
            <a:r>
              <a:rPr lang="sv-SE" sz="1600" dirty="0" err="1" smtClean="0">
                <a:latin typeface="+mj-lt"/>
              </a:rPr>
              <a:t>investigation</a:t>
            </a:r>
            <a:endParaRPr lang="sv-SE" sz="1600" dirty="0" smtClean="0">
              <a:latin typeface="+mj-lt"/>
            </a:endParaRPr>
          </a:p>
          <a:p>
            <a:pPr lvl="0"/>
            <a:endParaRPr lang="sv-SE" sz="1600" dirty="0">
              <a:latin typeface="+mj-lt"/>
            </a:endParaRPr>
          </a:p>
          <a:p>
            <a:pPr lvl="0"/>
            <a:r>
              <a:rPr lang="en-US" sz="1600" dirty="0" smtClean="0">
                <a:latin typeface="+mj-lt"/>
              </a:rPr>
              <a:t>B </a:t>
            </a:r>
            <a:r>
              <a:rPr lang="en-US" sz="1600" dirty="0">
                <a:latin typeface="+mj-lt"/>
              </a:rPr>
              <a:t>- Analysis of business </a:t>
            </a:r>
            <a:r>
              <a:rPr lang="en-US" sz="1600" dirty="0" smtClean="0">
                <a:latin typeface="+mj-lt"/>
              </a:rPr>
              <a:t>activity</a:t>
            </a:r>
          </a:p>
          <a:p>
            <a:pPr lvl="0"/>
            <a:endParaRPr lang="sv-SE" sz="1600" dirty="0">
              <a:latin typeface="+mj-lt"/>
            </a:endParaRPr>
          </a:p>
          <a:p>
            <a:pPr lvl="0"/>
            <a:r>
              <a:rPr lang="en-US" sz="1600" dirty="0" smtClean="0">
                <a:latin typeface="+mj-lt"/>
              </a:rPr>
              <a:t>C </a:t>
            </a:r>
            <a:r>
              <a:rPr lang="en-US" sz="1600" dirty="0">
                <a:latin typeface="+mj-lt"/>
              </a:rPr>
              <a:t>- Identification of recordkeeping </a:t>
            </a:r>
            <a:r>
              <a:rPr lang="en-US" sz="1600" dirty="0" smtClean="0">
                <a:latin typeface="+mj-lt"/>
              </a:rPr>
              <a:t>requirements</a:t>
            </a:r>
          </a:p>
          <a:p>
            <a:pPr lvl="0"/>
            <a:endParaRPr lang="sv-SE" sz="1600" dirty="0">
              <a:latin typeface="+mj-lt"/>
            </a:endParaRPr>
          </a:p>
          <a:p>
            <a:pPr lvl="0"/>
            <a:r>
              <a:rPr lang="en-US" sz="1600" dirty="0" smtClean="0">
                <a:latin typeface="+mj-lt"/>
              </a:rPr>
              <a:t>D </a:t>
            </a:r>
            <a:r>
              <a:rPr lang="en-US" sz="1600" dirty="0">
                <a:latin typeface="+mj-lt"/>
              </a:rPr>
              <a:t>- Assessment of existing </a:t>
            </a:r>
            <a:r>
              <a:rPr lang="en-US" sz="1600" dirty="0" smtClean="0">
                <a:latin typeface="+mj-lt"/>
              </a:rPr>
              <a:t>systems</a:t>
            </a:r>
          </a:p>
          <a:p>
            <a:pPr lvl="0"/>
            <a:endParaRPr lang="sv-SE" sz="1600" dirty="0">
              <a:latin typeface="+mj-lt"/>
            </a:endParaRPr>
          </a:p>
          <a:p>
            <a:pPr lvl="0"/>
            <a:r>
              <a:rPr lang="en-US" sz="1600" dirty="0" smtClean="0">
                <a:latin typeface="+mj-lt"/>
              </a:rPr>
              <a:t>E </a:t>
            </a:r>
            <a:r>
              <a:rPr lang="en-US" sz="1600" dirty="0">
                <a:latin typeface="+mj-lt"/>
              </a:rPr>
              <a:t>- Identification of strategies for </a:t>
            </a:r>
            <a:r>
              <a:rPr lang="en-US" sz="1600" dirty="0" smtClean="0">
                <a:latin typeface="+mj-lt"/>
              </a:rPr>
              <a:t>recordkeeping</a:t>
            </a:r>
          </a:p>
          <a:p>
            <a:pPr lvl="0"/>
            <a:endParaRPr lang="sv-SE" sz="1600" dirty="0">
              <a:latin typeface="+mj-lt"/>
            </a:endParaRPr>
          </a:p>
          <a:p>
            <a:pPr lvl="0"/>
            <a:r>
              <a:rPr lang="en-US" sz="1600" dirty="0" smtClean="0">
                <a:latin typeface="+mj-lt"/>
              </a:rPr>
              <a:t>F </a:t>
            </a:r>
            <a:r>
              <a:rPr lang="en-US" sz="1600" dirty="0">
                <a:latin typeface="+mj-lt"/>
              </a:rPr>
              <a:t>- Design of a recordkeeping </a:t>
            </a:r>
            <a:r>
              <a:rPr lang="en-US" sz="1600" dirty="0" smtClean="0">
                <a:latin typeface="+mj-lt"/>
              </a:rPr>
              <a:t>system</a:t>
            </a:r>
          </a:p>
          <a:p>
            <a:pPr lvl="0"/>
            <a:endParaRPr lang="sv-SE" sz="1600" dirty="0">
              <a:latin typeface="+mj-lt"/>
            </a:endParaRPr>
          </a:p>
          <a:p>
            <a:pPr lvl="0"/>
            <a:r>
              <a:rPr lang="en-US" sz="1600" dirty="0" smtClean="0">
                <a:latin typeface="+mj-lt"/>
              </a:rPr>
              <a:t>G </a:t>
            </a:r>
            <a:r>
              <a:rPr lang="en-US" sz="1600" dirty="0">
                <a:latin typeface="+mj-lt"/>
              </a:rPr>
              <a:t>- Implementation of a recordkeeping </a:t>
            </a:r>
            <a:r>
              <a:rPr lang="en-US" sz="1600" dirty="0" smtClean="0">
                <a:latin typeface="+mj-lt"/>
              </a:rPr>
              <a:t>system</a:t>
            </a:r>
          </a:p>
          <a:p>
            <a:pPr lvl="0"/>
            <a:endParaRPr lang="sv-SE" sz="1600" dirty="0">
              <a:latin typeface="+mj-lt"/>
            </a:endParaRPr>
          </a:p>
          <a:p>
            <a:pPr lvl="0"/>
            <a:r>
              <a:rPr lang="sv-SE" sz="1600" dirty="0" smtClean="0">
                <a:latin typeface="+mj-lt"/>
              </a:rPr>
              <a:t>H </a:t>
            </a:r>
            <a:r>
              <a:rPr lang="sv-SE" sz="1600" dirty="0">
                <a:latin typeface="+mj-lt"/>
              </a:rPr>
              <a:t>- Post implementation </a:t>
            </a:r>
            <a:r>
              <a:rPr lang="sv-SE" sz="1600" dirty="0" err="1">
                <a:latin typeface="+mj-lt"/>
              </a:rPr>
              <a:t>review</a:t>
            </a:r>
            <a:endParaRPr lang="sv-SE" sz="1600" dirty="0">
              <a:latin typeface="+mj-lt"/>
            </a:endParaRPr>
          </a:p>
        </p:txBody>
      </p:sp>
      <p:sp>
        <p:nvSpPr>
          <p:cNvPr id="3" name="textruta 2"/>
          <p:cNvSpPr txBox="1"/>
          <p:nvPr/>
        </p:nvSpPr>
        <p:spPr>
          <a:xfrm>
            <a:off x="1420416" y="476672"/>
            <a:ext cx="6408712" cy="461665"/>
          </a:xfrm>
          <a:prstGeom prst="rect">
            <a:avLst/>
          </a:prstGeom>
          <a:noFill/>
        </p:spPr>
        <p:txBody>
          <a:bodyPr wrap="square" rtlCol="0">
            <a:spAutoFit/>
          </a:bodyPr>
          <a:lstStyle/>
          <a:p>
            <a:r>
              <a:rPr lang="sv-SE" sz="2400" b="1" dirty="0" smtClean="0">
                <a:solidFill>
                  <a:srgbClr val="C00000"/>
                </a:solidFill>
                <a:latin typeface="+mj-lt"/>
              </a:rPr>
              <a:t>DIRKS 8 steg</a:t>
            </a:r>
            <a:endParaRPr lang="sv-SE" sz="2400" b="1" dirty="0">
              <a:solidFill>
                <a:srgbClr val="C00000"/>
              </a:solidFill>
              <a:latin typeface="+mj-lt"/>
            </a:endParaRPr>
          </a:p>
        </p:txBody>
      </p:sp>
      <p:sp>
        <p:nvSpPr>
          <p:cNvPr id="5" name="textruta 4"/>
          <p:cNvSpPr txBox="1"/>
          <p:nvPr/>
        </p:nvSpPr>
        <p:spPr>
          <a:xfrm>
            <a:off x="1440136" y="5517232"/>
            <a:ext cx="5904656" cy="523220"/>
          </a:xfrm>
          <a:prstGeom prst="rect">
            <a:avLst/>
          </a:prstGeom>
          <a:noFill/>
        </p:spPr>
        <p:txBody>
          <a:bodyPr wrap="square" rtlCol="0">
            <a:spAutoFit/>
          </a:bodyPr>
          <a:lstStyle/>
          <a:p>
            <a:r>
              <a:rPr lang="en-AU" sz="1400" b="1" dirty="0">
                <a:solidFill>
                  <a:srgbClr val="C00000"/>
                </a:solidFill>
                <a:latin typeface="+mj-lt"/>
              </a:rPr>
              <a:t>Designing and Implementing Recordkeeping </a:t>
            </a:r>
            <a:r>
              <a:rPr lang="en-AU" sz="1400" b="1" dirty="0" smtClean="0">
                <a:solidFill>
                  <a:srgbClr val="C00000"/>
                </a:solidFill>
                <a:latin typeface="+mj-lt"/>
              </a:rPr>
              <a:t>Systems</a:t>
            </a:r>
          </a:p>
          <a:p>
            <a:r>
              <a:rPr lang="en-AU" sz="1400" b="1" dirty="0" smtClean="0">
                <a:solidFill>
                  <a:srgbClr val="C00000"/>
                </a:solidFill>
                <a:latin typeface="+mj-lt"/>
              </a:rPr>
              <a:t>Jfr ISO TR 26122</a:t>
            </a:r>
            <a:endParaRPr lang="sv-SE" dirty="0">
              <a:latin typeface="+mj-lt"/>
            </a:endParaRPr>
          </a:p>
        </p:txBody>
      </p:sp>
      <p:sp>
        <p:nvSpPr>
          <p:cNvPr id="6" name="Rektangel 5"/>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915745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526778" y="764704"/>
            <a:ext cx="7974627" cy="461665"/>
          </a:xfrm>
          <a:prstGeom prst="rect">
            <a:avLst/>
          </a:prstGeom>
          <a:noFill/>
        </p:spPr>
        <p:txBody>
          <a:bodyPr wrap="square" rtlCol="0">
            <a:spAutoFit/>
          </a:bodyPr>
          <a:lstStyle/>
          <a:p>
            <a:pPr algn="ctr"/>
            <a:r>
              <a:rPr lang="sv-SE" sz="2400" b="1" dirty="0" smtClean="0">
                <a:solidFill>
                  <a:srgbClr val="C00000"/>
                </a:solidFill>
                <a:latin typeface="+mj-lt"/>
              </a:rPr>
              <a:t>Strukturöversikt - en gemensam bild</a:t>
            </a:r>
            <a:endParaRPr lang="sv-SE" sz="2400" b="1" dirty="0">
              <a:solidFill>
                <a:srgbClr val="C00000"/>
              </a:solidFill>
              <a:latin typeface="+mj-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255" y="1844824"/>
            <a:ext cx="8363740" cy="356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783092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96752"/>
            <a:ext cx="8583811" cy="439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ktangel 2"/>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300247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37" y="1268760"/>
            <a:ext cx="8595494" cy="426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ktangel 2"/>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2664810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24744"/>
            <a:ext cx="8437636" cy="414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ktangel 2"/>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2309679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154" y="1268760"/>
            <a:ext cx="8637786" cy="43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ktangel 2"/>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1694191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normAutofit/>
          </a:bodyPr>
          <a:lstStyle/>
          <a:p>
            <a:fld id="{DE45261D-FF8B-4022-87B4-2E5B1BB75849}" type="slidenum">
              <a:rPr lang="sv-SE" smtClean="0"/>
              <a:t>39</a:t>
            </a:fld>
            <a:endParaRPr lang="sv-SE"/>
          </a:p>
        </p:txBody>
      </p:sp>
      <p:sp>
        <p:nvSpPr>
          <p:cNvPr id="9" name="Rektangel 8"/>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
        <p:nvSpPr>
          <p:cNvPr id="2" name="textruta 1"/>
          <p:cNvSpPr txBox="1"/>
          <p:nvPr/>
        </p:nvSpPr>
        <p:spPr>
          <a:xfrm>
            <a:off x="2411760" y="638186"/>
            <a:ext cx="5159812" cy="400110"/>
          </a:xfrm>
          <a:prstGeom prst="rect">
            <a:avLst/>
          </a:prstGeom>
          <a:noFill/>
        </p:spPr>
        <p:txBody>
          <a:bodyPr wrap="square" rtlCol="0">
            <a:spAutoFit/>
          </a:bodyPr>
          <a:lstStyle/>
          <a:p>
            <a:pPr algn="ctr"/>
            <a:r>
              <a:rPr lang="sv-SE" sz="2000" b="1" dirty="0" smtClean="0">
                <a:solidFill>
                  <a:srgbClr val="C00000"/>
                </a:solidFill>
                <a:latin typeface="+mj-lt"/>
              </a:rPr>
              <a:t>Vem äger artefakten?</a:t>
            </a:r>
            <a:endParaRPr lang="sv-SE" sz="2000" b="1" dirty="0">
              <a:solidFill>
                <a:srgbClr val="C00000"/>
              </a:solidFill>
              <a:latin typeface="+mj-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507" y="1484784"/>
            <a:ext cx="5119089" cy="437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481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effectLst/>
      </p:bgPr>
    </p:bg>
    <p:spTree>
      <p:nvGrpSpPr>
        <p:cNvPr id="1" name=""/>
        <p:cNvGrpSpPr/>
        <p:nvPr/>
      </p:nvGrpSpPr>
      <p:grpSpPr>
        <a:xfrm>
          <a:off x="0" y="0"/>
          <a:ext cx="0" cy="0"/>
          <a:chOff x="0" y="0"/>
          <a:chExt cx="0" cy="0"/>
        </a:xfrm>
      </p:grpSpPr>
      <p:sp>
        <p:nvSpPr>
          <p:cNvPr id="3" name="Rektangel 2"/>
          <p:cNvSpPr/>
          <p:nvPr/>
        </p:nvSpPr>
        <p:spPr>
          <a:xfrm>
            <a:off x="453258" y="6356551"/>
            <a:ext cx="1839250" cy="369332"/>
          </a:xfrm>
          <a:prstGeom prst="rect">
            <a:avLst/>
          </a:prstGeom>
        </p:spPr>
        <p:txBody>
          <a:bodyPr wrap="square">
            <a:spAutoFit/>
          </a:bodyPr>
          <a:lstStyle/>
          <a:p>
            <a:pPr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
        <p:nvSpPr>
          <p:cNvPr id="4" name="textruta 3"/>
          <p:cNvSpPr txBox="1"/>
          <p:nvPr/>
        </p:nvSpPr>
        <p:spPr>
          <a:xfrm>
            <a:off x="1619672" y="2562002"/>
            <a:ext cx="6304736" cy="584775"/>
          </a:xfrm>
          <a:prstGeom prst="rect">
            <a:avLst/>
          </a:prstGeom>
          <a:noFill/>
          <a:ln>
            <a:solidFill>
              <a:srgbClr val="C00000"/>
            </a:solidFill>
          </a:ln>
        </p:spPr>
        <p:txBody>
          <a:bodyPr wrap="square" rtlCol="0">
            <a:spAutoFit/>
          </a:bodyPr>
          <a:lstStyle/>
          <a:p>
            <a:pPr algn="ctr"/>
            <a:r>
              <a:rPr lang="sv-SE" sz="3200" b="1" dirty="0" smtClean="0">
                <a:solidFill>
                  <a:srgbClr val="C00000"/>
                </a:solidFill>
                <a:latin typeface="+mj-lt"/>
              </a:rPr>
              <a:t>DEN PRINCIPIELLA LÖSNINGEN</a:t>
            </a:r>
            <a:endParaRPr lang="sv-SE" sz="3200" b="1" dirty="0">
              <a:solidFill>
                <a:srgbClr val="C00000"/>
              </a:solidFill>
              <a:latin typeface="+mj-lt"/>
            </a:endParaRPr>
          </a:p>
        </p:txBody>
      </p:sp>
    </p:spTree>
    <p:extLst>
      <p:ext uri="{BB962C8B-B14F-4D97-AF65-F5344CB8AC3E}">
        <p14:creationId xmlns:p14="http://schemas.microsoft.com/office/powerpoint/2010/main" val="3065605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normAutofit/>
          </a:bodyPr>
          <a:lstStyle/>
          <a:p>
            <a:fld id="{DE45261D-FF8B-4022-87B4-2E5B1BB75849}" type="slidenum">
              <a:rPr lang="sv-SE" smtClean="0"/>
              <a:t>40</a:t>
            </a:fld>
            <a:endParaRPr lang="sv-SE"/>
          </a:p>
        </p:txBody>
      </p:sp>
      <p:sp>
        <p:nvSpPr>
          <p:cNvPr id="8" name="Rektangel 7"/>
          <p:cNvSpPr/>
          <p:nvPr/>
        </p:nvSpPr>
        <p:spPr>
          <a:xfrm>
            <a:off x="2699792" y="1295400"/>
            <a:ext cx="1872208" cy="461665"/>
          </a:xfrm>
          <a:prstGeom prst="rect">
            <a:avLst/>
          </a:prstGeom>
        </p:spPr>
        <p:txBody>
          <a:bodyPr wrap="square">
            <a:spAutoFit/>
          </a:bodyPr>
          <a:lstStyle/>
          <a:p>
            <a:r>
              <a:rPr lang="sv-SE" sz="2400" b="1" dirty="0" smtClean="0">
                <a:solidFill>
                  <a:srgbClr val="C00000"/>
                </a:solidFill>
                <a:latin typeface="Arial" pitchFamily="34" charset="0"/>
                <a:cs typeface="Arial" pitchFamily="34" charset="0"/>
              </a:rPr>
              <a:t>Samarbete!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5372" y="2322513"/>
            <a:ext cx="4800553" cy="297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ktangel 8"/>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448883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187624" y="476672"/>
            <a:ext cx="6768752" cy="5663089"/>
          </a:xfrm>
          <a:prstGeom prst="rect">
            <a:avLst/>
          </a:prstGeom>
          <a:noFill/>
          <a:ln w="38100" cmpd="sng">
            <a:solidFill>
              <a:srgbClr val="C00000"/>
            </a:solidFill>
          </a:ln>
        </p:spPr>
        <p:txBody>
          <a:bodyPr wrap="square" rtlCol="0">
            <a:spAutoFit/>
          </a:bodyPr>
          <a:lstStyle/>
          <a:p>
            <a:r>
              <a:rPr lang="sv-SE" sz="3200" dirty="0" smtClean="0">
                <a:latin typeface="+mj-lt"/>
              </a:rPr>
              <a:t>O</a:t>
            </a:r>
            <a:r>
              <a:rPr lang="sv-SE" dirty="0" smtClean="0">
                <a:latin typeface="+mj-lt"/>
              </a:rPr>
              <a:t>m du är ansvarig för verksamheten i en statlig myndighet, en kommun, en region, ett företag, en förening eller en annan civil organisation då är det din huvuduppgift att leverera tjänster och fysiska produkter i enlighet med uppdraget. </a:t>
            </a:r>
          </a:p>
          <a:p>
            <a:endParaRPr lang="sv-SE" dirty="0" smtClean="0">
              <a:latin typeface="+mj-lt"/>
            </a:endParaRPr>
          </a:p>
          <a:p>
            <a:r>
              <a:rPr lang="sv-SE" sz="3200" dirty="0" smtClean="0">
                <a:latin typeface="+mj-lt"/>
              </a:rPr>
              <a:t>D</a:t>
            </a:r>
            <a:r>
              <a:rPr lang="sv-SE" dirty="0" smtClean="0">
                <a:latin typeface="+mj-lt"/>
              </a:rPr>
              <a:t>u löser uppgiften genom att anskaffa och organisera verksamhetsstöd i form av personal,  lokaler och inventarier samt system och resurser för hantering av den information  som verksamheten behöver. </a:t>
            </a:r>
            <a:endParaRPr lang="sv-SE" dirty="0">
              <a:latin typeface="+mj-lt"/>
            </a:endParaRPr>
          </a:p>
          <a:p>
            <a:r>
              <a:rPr lang="sv-SE" sz="3200" dirty="0" smtClean="0">
                <a:latin typeface="+mj-lt"/>
              </a:rPr>
              <a:t>O</a:t>
            </a:r>
            <a:r>
              <a:rPr lang="sv-SE" dirty="0" smtClean="0">
                <a:latin typeface="+mj-lt"/>
              </a:rPr>
              <a:t>m du klarar uppdraget trots att du försummar verksamhetsstödet då finns risk att du försummar verksamhetsstödet.   </a:t>
            </a:r>
          </a:p>
          <a:p>
            <a:r>
              <a:rPr lang="sv-SE" sz="3200" dirty="0" smtClean="0">
                <a:latin typeface="+mj-lt"/>
              </a:rPr>
              <a:t>I</a:t>
            </a:r>
            <a:r>
              <a:rPr lang="sv-SE" dirty="0" smtClean="0">
                <a:latin typeface="+mj-lt"/>
              </a:rPr>
              <a:t>nformationsförvaltning är ett strategiskt verksamhetsstöd som befinner sig mycket nära kärnuppdraget. Att försumma informationsförvaltningen är ingen god idé i e-samhället. </a:t>
            </a:r>
            <a:endParaRPr lang="sv-SE" dirty="0">
              <a:latin typeface="+mj-lt"/>
            </a:endParaRPr>
          </a:p>
        </p:txBody>
      </p:sp>
      <p:sp>
        <p:nvSpPr>
          <p:cNvPr id="3" name="Rektangel 2"/>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33379550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361051" y="836712"/>
            <a:ext cx="6768752" cy="4493538"/>
          </a:xfrm>
          <a:prstGeom prst="rect">
            <a:avLst/>
          </a:prstGeom>
          <a:noFill/>
          <a:ln w="38100" cmpd="sng">
            <a:solidFill>
              <a:srgbClr val="C00000"/>
            </a:solidFill>
          </a:ln>
        </p:spPr>
        <p:txBody>
          <a:bodyPr wrap="square" rtlCol="0">
            <a:spAutoFit/>
          </a:bodyPr>
          <a:lstStyle/>
          <a:p>
            <a:r>
              <a:rPr lang="sv-SE" sz="3200" dirty="0" smtClean="0">
                <a:latin typeface="+mj-lt"/>
              </a:rPr>
              <a:t>O</a:t>
            </a:r>
            <a:r>
              <a:rPr lang="sv-SE" dirty="0" smtClean="0">
                <a:latin typeface="+mj-lt"/>
              </a:rPr>
              <a:t>m du arbetar med utveckling av informationsförvaltningen i en organisation då är din uppgift att bidra till organisationens  förmåga  att leverera produkter med effektivitet och kvalitet. </a:t>
            </a:r>
          </a:p>
          <a:p>
            <a:endParaRPr lang="sv-SE" sz="1200" dirty="0" smtClean="0">
              <a:latin typeface="+mj-lt"/>
            </a:endParaRPr>
          </a:p>
          <a:p>
            <a:r>
              <a:rPr lang="sv-SE" sz="3200" dirty="0" smtClean="0">
                <a:latin typeface="+mj-lt"/>
              </a:rPr>
              <a:t>O</a:t>
            </a:r>
            <a:r>
              <a:rPr lang="sv-SE" dirty="0" smtClean="0">
                <a:latin typeface="+mj-lt"/>
              </a:rPr>
              <a:t>m du löser uppdraget utan att ta hänsyn till förhållanden hos organisationen kommer dina förslag i sämsta fall att bli hyllvärmare. </a:t>
            </a:r>
            <a:endParaRPr lang="sv-SE" dirty="0">
              <a:latin typeface="+mj-lt"/>
            </a:endParaRPr>
          </a:p>
          <a:p>
            <a:endParaRPr lang="sv-SE" sz="1600" dirty="0">
              <a:latin typeface="+mj-lt"/>
            </a:endParaRPr>
          </a:p>
          <a:p>
            <a:r>
              <a:rPr lang="sv-SE" sz="3200" dirty="0">
                <a:latin typeface="+mj-lt"/>
              </a:rPr>
              <a:t>O</a:t>
            </a:r>
            <a:r>
              <a:rPr lang="sv-SE" dirty="0">
                <a:latin typeface="+mj-lt"/>
              </a:rPr>
              <a:t>m du arbetar </a:t>
            </a:r>
            <a:r>
              <a:rPr lang="sv-SE" dirty="0" smtClean="0">
                <a:latin typeface="+mj-lt"/>
              </a:rPr>
              <a:t> i avskildhet med informationsförvaltning utan samordning med informationssäkerhet, arkitektur och systemförvaltning då åstadkommer du begreppsförvirring och överlappningar och bidrar till administrativ trötthet i organisationen.  </a:t>
            </a:r>
            <a:endParaRPr lang="sv-SE" dirty="0">
              <a:latin typeface="+mj-lt"/>
            </a:endParaRPr>
          </a:p>
        </p:txBody>
      </p:sp>
      <p:sp>
        <p:nvSpPr>
          <p:cNvPr id="3" name="Rektangel 2"/>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23554571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695" y="1340768"/>
            <a:ext cx="6840538"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2965174" y="2123136"/>
            <a:ext cx="2520280" cy="646331"/>
          </a:xfrm>
          <a:prstGeom prst="rect">
            <a:avLst/>
          </a:prstGeom>
          <a:noFill/>
        </p:spPr>
        <p:txBody>
          <a:bodyPr wrap="square" rtlCol="0">
            <a:spAutoFit/>
          </a:bodyPr>
          <a:lstStyle/>
          <a:p>
            <a:r>
              <a:rPr lang="sv-SE" sz="3600" b="1" dirty="0" smtClean="0">
                <a:solidFill>
                  <a:srgbClr val="C00000"/>
                </a:solidFill>
                <a:latin typeface="+mj-lt"/>
              </a:rPr>
              <a:t>End </a:t>
            </a:r>
            <a:r>
              <a:rPr lang="sv-SE" sz="3600" b="1" dirty="0" err="1" smtClean="0">
                <a:solidFill>
                  <a:srgbClr val="C00000"/>
                </a:solidFill>
                <a:latin typeface="+mj-lt"/>
              </a:rPr>
              <a:t>of</a:t>
            </a:r>
            <a:r>
              <a:rPr lang="sv-SE" sz="3600" b="1" dirty="0">
                <a:solidFill>
                  <a:srgbClr val="C00000"/>
                </a:solidFill>
                <a:latin typeface="+mj-lt"/>
              </a:rPr>
              <a:t> </a:t>
            </a:r>
            <a:r>
              <a:rPr lang="sv-SE" sz="3600" b="1" dirty="0" err="1" smtClean="0">
                <a:solidFill>
                  <a:srgbClr val="C00000"/>
                </a:solidFill>
                <a:latin typeface="+mj-lt"/>
              </a:rPr>
              <a:t>file</a:t>
            </a:r>
            <a:endParaRPr lang="sv-SE" sz="3600" b="1" dirty="0">
              <a:solidFill>
                <a:srgbClr val="C00000"/>
              </a:solidFill>
              <a:latin typeface="+mj-lt"/>
            </a:endParaRPr>
          </a:p>
        </p:txBody>
      </p:sp>
      <p:sp>
        <p:nvSpPr>
          <p:cNvPr id="3" name="textruta 2"/>
          <p:cNvSpPr txBox="1"/>
          <p:nvPr/>
        </p:nvSpPr>
        <p:spPr>
          <a:xfrm>
            <a:off x="1187624" y="5229200"/>
            <a:ext cx="6725609" cy="369332"/>
          </a:xfrm>
          <a:prstGeom prst="rect">
            <a:avLst/>
          </a:prstGeom>
          <a:noFill/>
        </p:spPr>
        <p:txBody>
          <a:bodyPr wrap="square" rtlCol="0">
            <a:spAutoFit/>
          </a:bodyPr>
          <a:lstStyle/>
          <a:p>
            <a:pPr algn="ctr"/>
            <a:r>
              <a:rPr lang="sv-SE" b="1" dirty="0" smtClean="0">
                <a:latin typeface="Century Gothic" panose="020B0502020202020204" pitchFamily="34" charset="0"/>
              </a:rPr>
              <a:t>Tom Sahlén, +4670 8543236  -  info@arkivkonsulthb.se</a:t>
            </a:r>
            <a:endParaRPr lang="sv-SE" b="1" dirty="0">
              <a:latin typeface="Century Gothic" panose="020B0502020202020204" pitchFamily="34" charset="0"/>
            </a:endParaRPr>
          </a:p>
        </p:txBody>
      </p:sp>
      <p:sp>
        <p:nvSpPr>
          <p:cNvPr id="5" name="Rektangel 4"/>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36970266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1412266" y="1070620"/>
            <a:ext cx="6840760" cy="5078313"/>
          </a:xfrm>
          <a:prstGeom prst="rect">
            <a:avLst/>
          </a:prstGeom>
          <a:gradFill>
            <a:gsLst>
              <a:gs pos="0">
                <a:schemeClr val="accent1">
                  <a:tint val="66000"/>
                  <a:satMod val="160000"/>
                </a:schemeClr>
              </a:gs>
              <a:gs pos="14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sv-SE" b="1" dirty="0" smtClean="0">
                <a:solidFill>
                  <a:srgbClr val="C00000"/>
                </a:solidFill>
                <a:latin typeface="Century Gothic" panose="020B0502020202020204" pitchFamily="34" charset="0"/>
              </a:rPr>
              <a:t>VAD BEHÖVER HÄNDA FRAMÅT?</a:t>
            </a:r>
          </a:p>
          <a:p>
            <a:endParaRPr lang="sv-SE" b="1" dirty="0">
              <a:latin typeface="Century Gothic" panose="020B0502020202020204" pitchFamily="34" charset="0"/>
            </a:endParaRPr>
          </a:p>
          <a:p>
            <a:r>
              <a:rPr lang="sv-SE" b="1" dirty="0" smtClean="0">
                <a:latin typeface="Century Gothic" panose="020B0502020202020204" pitchFamily="34" charset="0"/>
              </a:rPr>
              <a:t>1. Klassas </a:t>
            </a:r>
            <a:r>
              <a:rPr lang="sv-SE" b="1" dirty="0">
                <a:latin typeface="Century Gothic" panose="020B0502020202020204" pitchFamily="34" charset="0"/>
              </a:rPr>
              <a:t>olika verksamheter bör under kommande år bli utvärderade och "slutjusterade" av de mest sakkunniga från olika områden</a:t>
            </a:r>
            <a:r>
              <a:rPr lang="sv-SE" b="1" dirty="0" smtClean="0">
                <a:latin typeface="Century Gothic" panose="020B0502020202020204" pitchFamily="34" charset="0"/>
              </a:rPr>
              <a:t>. </a:t>
            </a:r>
          </a:p>
          <a:p>
            <a:endParaRPr lang="sv-SE" b="1" dirty="0" smtClean="0">
              <a:latin typeface="Century Gothic" panose="020B0502020202020204" pitchFamily="34" charset="0"/>
            </a:endParaRPr>
          </a:p>
          <a:p>
            <a:r>
              <a:rPr lang="sv-SE" b="1" dirty="0" smtClean="0">
                <a:latin typeface="Century Gothic" panose="020B0502020202020204" pitchFamily="34" charset="0"/>
              </a:rPr>
              <a:t>2</a:t>
            </a:r>
            <a:r>
              <a:rPr lang="sv-SE" b="1" dirty="0">
                <a:latin typeface="Century Gothic" panose="020B0502020202020204" pitchFamily="34" charset="0"/>
              </a:rPr>
              <a:t>. Alla generiska processer bör ritas upp grafisk och länkas från Klassa</a:t>
            </a:r>
          </a:p>
          <a:p>
            <a:endParaRPr lang="sv-SE" b="1" dirty="0" smtClean="0">
              <a:latin typeface="Century Gothic" panose="020B0502020202020204" pitchFamily="34" charset="0"/>
            </a:endParaRPr>
          </a:p>
          <a:p>
            <a:r>
              <a:rPr lang="sv-SE" b="1" dirty="0" smtClean="0">
                <a:latin typeface="Century Gothic" panose="020B0502020202020204" pitchFamily="34" charset="0"/>
              </a:rPr>
              <a:t>3</a:t>
            </a:r>
            <a:r>
              <a:rPr lang="sv-SE" b="1" dirty="0">
                <a:latin typeface="Century Gothic" panose="020B0502020202020204" pitchFamily="34" charset="0"/>
              </a:rPr>
              <a:t>. Det bör produceras en Klassa-manual som visar hur man går från schemat till en bra implementering i den egna </a:t>
            </a:r>
            <a:r>
              <a:rPr lang="sv-SE" b="1" dirty="0" smtClean="0">
                <a:latin typeface="Century Gothic" panose="020B0502020202020204" pitchFamily="34" charset="0"/>
              </a:rPr>
              <a:t>kommunen </a:t>
            </a:r>
            <a:endParaRPr lang="sv-SE" b="1" dirty="0">
              <a:latin typeface="Century Gothic" panose="020B0502020202020204" pitchFamily="34" charset="0"/>
            </a:endParaRPr>
          </a:p>
          <a:p>
            <a:endParaRPr lang="sv-SE" b="1" dirty="0" smtClean="0">
              <a:latin typeface="Century Gothic" panose="020B0502020202020204" pitchFamily="34" charset="0"/>
            </a:endParaRPr>
          </a:p>
          <a:p>
            <a:r>
              <a:rPr lang="sv-SE" b="1" dirty="0" smtClean="0">
                <a:latin typeface="Century Gothic" panose="020B0502020202020204" pitchFamily="34" charset="0"/>
              </a:rPr>
              <a:t>4</a:t>
            </a:r>
            <a:r>
              <a:rPr lang="sv-SE" b="1" dirty="0">
                <a:latin typeface="Century Gothic" panose="020B0502020202020204" pitchFamily="34" charset="0"/>
              </a:rPr>
              <a:t>. Excel-filerna bör ersättas av </a:t>
            </a:r>
            <a:r>
              <a:rPr lang="sv-SE" b="1" dirty="0" smtClean="0">
                <a:latin typeface="Century Gothic" panose="020B0502020202020204" pitchFamily="34" charset="0"/>
              </a:rPr>
              <a:t>ett verksamhetsstöd</a:t>
            </a:r>
          </a:p>
          <a:p>
            <a:endParaRPr lang="sv-SE" b="1" dirty="0" smtClean="0">
              <a:latin typeface="Century Gothic" panose="020B0502020202020204" pitchFamily="34" charset="0"/>
            </a:endParaRPr>
          </a:p>
          <a:p>
            <a:r>
              <a:rPr lang="sv-SE" b="1" dirty="0" smtClean="0">
                <a:latin typeface="Century Gothic" panose="020B0502020202020204" pitchFamily="34" charset="0"/>
              </a:rPr>
              <a:t>5</a:t>
            </a:r>
            <a:r>
              <a:rPr lang="sv-SE" b="1" dirty="0">
                <a:latin typeface="Century Gothic" panose="020B0502020202020204" pitchFamily="34" charset="0"/>
              </a:rPr>
              <a:t>. </a:t>
            </a:r>
            <a:r>
              <a:rPr lang="sv-SE" b="1" dirty="0" smtClean="0">
                <a:latin typeface="Century Gothic" panose="020B0502020202020204" pitchFamily="34" charset="0"/>
              </a:rPr>
              <a:t>Detta stöd bör </a:t>
            </a:r>
            <a:r>
              <a:rPr lang="sv-SE" b="1" dirty="0">
                <a:latin typeface="Century Gothic" panose="020B0502020202020204" pitchFamily="34" charset="0"/>
              </a:rPr>
              <a:t>byggas som en av modulerna i ett system för informationsförvaltningen som överskrider de primitiva instrument som nu står till buds</a:t>
            </a:r>
            <a:r>
              <a:rPr lang="sv-SE" b="1" dirty="0" smtClean="0">
                <a:latin typeface="Century Gothic" panose="020B0502020202020204" pitchFamily="34" charset="0"/>
              </a:rPr>
              <a:t>.</a:t>
            </a:r>
            <a:endParaRPr lang="sv-SE" b="1" dirty="0">
              <a:latin typeface="Century Gothic" panose="020B0502020202020204" pitchFamily="34" charset="0"/>
            </a:endParaRPr>
          </a:p>
        </p:txBody>
      </p:sp>
      <p:sp>
        <p:nvSpPr>
          <p:cNvPr id="6" name="textruta 5"/>
          <p:cNvSpPr txBox="1"/>
          <p:nvPr/>
        </p:nvSpPr>
        <p:spPr>
          <a:xfrm>
            <a:off x="1259632" y="404664"/>
            <a:ext cx="2016224" cy="584775"/>
          </a:xfrm>
          <a:prstGeom prst="rect">
            <a:avLst/>
          </a:prstGeom>
          <a:noFill/>
        </p:spPr>
        <p:txBody>
          <a:bodyPr wrap="square" rtlCol="0">
            <a:spAutoFit/>
          </a:bodyPr>
          <a:lstStyle/>
          <a:p>
            <a:r>
              <a:rPr lang="sv-SE" sz="3200" b="1" dirty="0" smtClean="0">
                <a:solidFill>
                  <a:srgbClr val="C00000"/>
                </a:solidFill>
                <a:latin typeface="+mj-lt"/>
              </a:rPr>
              <a:t>PS…….</a:t>
            </a:r>
            <a:endParaRPr lang="sv-SE" sz="3200" b="1" dirty="0">
              <a:solidFill>
                <a:srgbClr val="C00000"/>
              </a:solidFill>
              <a:latin typeface="+mj-lt"/>
            </a:endParaRPr>
          </a:p>
        </p:txBody>
      </p:sp>
      <p:sp>
        <p:nvSpPr>
          <p:cNvPr id="7" name="Rektangel 6"/>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4729784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1259632" y="1052736"/>
            <a:ext cx="6840760" cy="4339650"/>
          </a:xfrm>
          <a:prstGeom prst="rect">
            <a:avLst/>
          </a:prstGeom>
          <a:gradFill>
            <a:gsLst>
              <a:gs pos="0">
                <a:schemeClr val="accent1">
                  <a:tint val="66000"/>
                  <a:satMod val="160000"/>
                </a:schemeClr>
              </a:gs>
              <a:gs pos="14000">
                <a:schemeClr val="accent1">
                  <a:tint val="44500"/>
                  <a:satMod val="160000"/>
                </a:schemeClr>
              </a:gs>
              <a:gs pos="100000">
                <a:schemeClr val="accent1">
                  <a:tint val="23500"/>
                  <a:satMod val="160000"/>
                </a:schemeClr>
              </a:gs>
            </a:gsLst>
            <a:lin ang="5400000" scaled="0"/>
          </a:gradFill>
        </p:spPr>
        <p:txBody>
          <a:bodyPr wrap="square" rtlCol="0">
            <a:spAutoFit/>
          </a:bodyPr>
          <a:lstStyle/>
          <a:p>
            <a:endParaRPr lang="sv-SE" b="1" dirty="0" smtClean="0">
              <a:latin typeface="Century Gothic" panose="020B0502020202020204" pitchFamily="34" charset="0"/>
            </a:endParaRPr>
          </a:p>
          <a:p>
            <a:endParaRPr lang="sv-SE" b="1" dirty="0">
              <a:latin typeface="Century Gothic" panose="020B0502020202020204" pitchFamily="34" charset="0"/>
            </a:endParaRPr>
          </a:p>
          <a:p>
            <a:endParaRPr lang="sv-SE" b="1" dirty="0" smtClean="0">
              <a:latin typeface="Century Gothic" panose="020B0502020202020204" pitchFamily="34" charset="0"/>
            </a:endParaRPr>
          </a:p>
          <a:p>
            <a:endParaRPr lang="sv-SE" b="1" dirty="0">
              <a:latin typeface="Century Gothic" panose="020B0502020202020204" pitchFamily="34" charset="0"/>
            </a:endParaRPr>
          </a:p>
          <a:p>
            <a:endParaRPr lang="sv-SE" b="1" dirty="0" smtClean="0">
              <a:latin typeface="Century Gothic" panose="020B0502020202020204" pitchFamily="34" charset="0"/>
            </a:endParaRPr>
          </a:p>
          <a:p>
            <a:endParaRPr lang="sv-SE" b="1" dirty="0">
              <a:latin typeface="Century Gothic" panose="020B0502020202020204" pitchFamily="34" charset="0"/>
            </a:endParaRPr>
          </a:p>
          <a:p>
            <a:endParaRPr lang="sv-SE" b="1" dirty="0" smtClean="0">
              <a:latin typeface="Century Gothic" panose="020B0502020202020204" pitchFamily="34" charset="0"/>
            </a:endParaRPr>
          </a:p>
          <a:p>
            <a:r>
              <a:rPr lang="sv-SE" sz="2400" b="1" dirty="0" smtClean="0">
                <a:latin typeface="Century Gothic" panose="020B0502020202020204" pitchFamily="34" charset="0"/>
              </a:rPr>
              <a:t>               Vem tar ledningen i detta?</a:t>
            </a:r>
          </a:p>
          <a:p>
            <a:endParaRPr lang="sv-SE" b="1" dirty="0">
              <a:latin typeface="Century Gothic" panose="020B0502020202020204" pitchFamily="34" charset="0"/>
            </a:endParaRPr>
          </a:p>
          <a:p>
            <a:endParaRPr lang="sv-SE" b="1" dirty="0" smtClean="0">
              <a:latin typeface="Century Gothic" panose="020B0502020202020204" pitchFamily="34" charset="0"/>
            </a:endParaRPr>
          </a:p>
          <a:p>
            <a:endParaRPr lang="sv-SE" b="1" dirty="0">
              <a:latin typeface="Century Gothic" panose="020B0502020202020204" pitchFamily="34" charset="0"/>
            </a:endParaRPr>
          </a:p>
          <a:p>
            <a:endParaRPr lang="sv-SE" b="1" dirty="0" smtClean="0">
              <a:latin typeface="Century Gothic" panose="020B0502020202020204" pitchFamily="34" charset="0"/>
            </a:endParaRPr>
          </a:p>
          <a:p>
            <a:endParaRPr lang="sv-SE" b="1" dirty="0">
              <a:latin typeface="Century Gothic" panose="020B0502020202020204" pitchFamily="34" charset="0"/>
            </a:endParaRPr>
          </a:p>
          <a:p>
            <a:endParaRPr lang="sv-SE" b="1" dirty="0" smtClean="0">
              <a:latin typeface="Century Gothic" panose="020B0502020202020204" pitchFamily="34" charset="0"/>
            </a:endParaRPr>
          </a:p>
          <a:p>
            <a:endParaRPr lang="sv-SE" b="1" dirty="0">
              <a:latin typeface="Century Gothic" panose="020B0502020202020204" pitchFamily="34" charset="0"/>
            </a:endParaRPr>
          </a:p>
        </p:txBody>
      </p:sp>
      <p:sp>
        <p:nvSpPr>
          <p:cNvPr id="6" name="textruta 5"/>
          <p:cNvSpPr txBox="1"/>
          <p:nvPr/>
        </p:nvSpPr>
        <p:spPr>
          <a:xfrm>
            <a:off x="1259632" y="404664"/>
            <a:ext cx="2016224" cy="584775"/>
          </a:xfrm>
          <a:prstGeom prst="rect">
            <a:avLst/>
          </a:prstGeom>
          <a:noFill/>
        </p:spPr>
        <p:txBody>
          <a:bodyPr wrap="square" rtlCol="0">
            <a:spAutoFit/>
          </a:bodyPr>
          <a:lstStyle/>
          <a:p>
            <a:r>
              <a:rPr lang="sv-SE" sz="3200" b="1" dirty="0" smtClean="0">
                <a:solidFill>
                  <a:srgbClr val="C00000"/>
                </a:solidFill>
                <a:latin typeface="+mj-lt"/>
              </a:rPr>
              <a:t>PS 2…….</a:t>
            </a:r>
            <a:endParaRPr lang="sv-SE" sz="3200" b="1" dirty="0">
              <a:solidFill>
                <a:srgbClr val="C00000"/>
              </a:solidFill>
              <a:latin typeface="+mj-lt"/>
            </a:endParaRPr>
          </a:p>
        </p:txBody>
      </p:sp>
      <p:sp>
        <p:nvSpPr>
          <p:cNvPr id="7" name="Rektangel 6"/>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2729840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effectLst/>
      </p:bgPr>
    </p:bg>
    <p:spTree>
      <p:nvGrpSpPr>
        <p:cNvPr id="1" name=""/>
        <p:cNvGrpSpPr/>
        <p:nvPr/>
      </p:nvGrpSpPr>
      <p:grpSpPr>
        <a:xfrm>
          <a:off x="0" y="0"/>
          <a:ext cx="0" cy="0"/>
          <a:chOff x="0" y="0"/>
          <a:chExt cx="0" cy="0"/>
        </a:xfrm>
      </p:grpSpPr>
      <p:sp>
        <p:nvSpPr>
          <p:cNvPr id="3" name="Rektangel 2"/>
          <p:cNvSpPr/>
          <p:nvPr/>
        </p:nvSpPr>
        <p:spPr>
          <a:xfrm>
            <a:off x="453258" y="6356551"/>
            <a:ext cx="1839250" cy="369332"/>
          </a:xfrm>
          <a:prstGeom prst="rect">
            <a:avLst/>
          </a:prstGeom>
        </p:spPr>
        <p:txBody>
          <a:bodyPr wrap="square">
            <a:spAutoFit/>
          </a:bodyPr>
          <a:lstStyle/>
          <a:p>
            <a:pPr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872"/>
            <a:ext cx="9144000" cy="10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1372883" y="3789040"/>
            <a:ext cx="5935421" cy="523220"/>
          </a:xfrm>
          <a:prstGeom prst="rect">
            <a:avLst/>
          </a:prstGeom>
          <a:noFill/>
        </p:spPr>
        <p:txBody>
          <a:bodyPr wrap="square" rtlCol="0">
            <a:spAutoFit/>
          </a:bodyPr>
          <a:lstStyle/>
          <a:p>
            <a:pPr algn="ctr"/>
            <a:r>
              <a:rPr lang="sv-SE" sz="2800" b="1" dirty="0" smtClean="0">
                <a:solidFill>
                  <a:srgbClr val="C00000"/>
                </a:solidFill>
              </a:rPr>
              <a:t>www.arkivkonsultab.se</a:t>
            </a:r>
            <a:endParaRPr lang="sv-SE" sz="2800" b="1" dirty="0">
              <a:solidFill>
                <a:srgbClr val="C00000"/>
              </a:solidFill>
            </a:endParaRPr>
          </a:p>
        </p:txBody>
      </p:sp>
    </p:spTree>
    <p:extLst>
      <p:ext uri="{BB962C8B-B14F-4D97-AF65-F5344CB8AC3E}">
        <p14:creationId xmlns:p14="http://schemas.microsoft.com/office/powerpoint/2010/main" val="8582358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187624" y="1968609"/>
            <a:ext cx="6480720" cy="1384995"/>
          </a:xfrm>
          <a:prstGeom prst="rect">
            <a:avLst/>
          </a:prstGeom>
          <a:noFill/>
        </p:spPr>
        <p:txBody>
          <a:bodyPr wrap="square" rtlCol="0">
            <a:spAutoFit/>
          </a:bodyPr>
          <a:lstStyle>
            <a:defPPr>
              <a:defRPr lang="sv-SE"/>
            </a:defPPr>
            <a:lvl1pPr>
              <a:defRPr>
                <a:solidFill>
                  <a:srgbClr val="FF0000"/>
                </a:solidFill>
              </a:defRPr>
            </a:lvl1pPr>
          </a:lstStyle>
          <a:p>
            <a:pPr algn="ctr"/>
            <a:endParaRPr lang="sv-SE" sz="2400" b="1" dirty="0">
              <a:latin typeface="Arial" panose="020B0604020202020204" pitchFamily="34" charset="0"/>
              <a:cs typeface="Arial" panose="020B0604020202020204" pitchFamily="34" charset="0"/>
            </a:endParaRPr>
          </a:p>
          <a:p>
            <a:pPr algn="ctr"/>
            <a:endParaRPr lang="sv-SE" sz="6000" dirty="0"/>
          </a:p>
        </p:txBody>
      </p:sp>
      <p:sp>
        <p:nvSpPr>
          <p:cNvPr id="6" name="textruta 5"/>
          <p:cNvSpPr txBox="1"/>
          <p:nvPr/>
        </p:nvSpPr>
        <p:spPr>
          <a:xfrm>
            <a:off x="2051720" y="839807"/>
            <a:ext cx="5184576" cy="5078313"/>
          </a:xfrm>
          <a:prstGeom prst="rect">
            <a:avLst/>
          </a:prstGeom>
          <a:noFill/>
        </p:spPr>
        <p:txBody>
          <a:bodyPr wrap="square" rtlCol="0">
            <a:spAutoFit/>
          </a:bodyPr>
          <a:lstStyle/>
          <a:p>
            <a:r>
              <a:rPr lang="sv-SE" b="1" dirty="0" smtClean="0">
                <a:latin typeface="+mj-lt"/>
              </a:rPr>
              <a:t>Tre verksamhetstyper</a:t>
            </a:r>
          </a:p>
          <a:p>
            <a:endParaRPr lang="sv-SE" b="1" dirty="0" smtClean="0">
              <a:latin typeface="+mj-lt"/>
            </a:endParaRPr>
          </a:p>
          <a:p>
            <a:r>
              <a:rPr lang="sv-SE" b="1" dirty="0" smtClean="0">
                <a:latin typeface="+mj-lt"/>
              </a:rPr>
              <a:t>VT1 Ledning</a:t>
            </a:r>
          </a:p>
          <a:p>
            <a:r>
              <a:rPr lang="sv-SE" b="1" dirty="0" smtClean="0">
                <a:latin typeface="+mj-lt"/>
              </a:rPr>
              <a:t> - ledning</a:t>
            </a:r>
          </a:p>
          <a:p>
            <a:r>
              <a:rPr lang="sv-SE" b="1" dirty="0" smtClean="0">
                <a:latin typeface="+mj-lt"/>
              </a:rPr>
              <a:t> - styrning</a:t>
            </a:r>
          </a:p>
          <a:p>
            <a:r>
              <a:rPr lang="sv-SE" b="1" dirty="0">
                <a:latin typeface="+mj-lt"/>
              </a:rPr>
              <a:t> </a:t>
            </a:r>
            <a:r>
              <a:rPr lang="sv-SE" b="1" dirty="0" smtClean="0">
                <a:latin typeface="+mj-lt"/>
              </a:rPr>
              <a:t>- organisering</a:t>
            </a:r>
            <a:endParaRPr lang="sv-SE" b="1" dirty="0">
              <a:latin typeface="+mj-lt"/>
            </a:endParaRPr>
          </a:p>
          <a:p>
            <a:endParaRPr lang="sv-SE" b="1" dirty="0" smtClean="0">
              <a:latin typeface="+mj-lt"/>
            </a:endParaRPr>
          </a:p>
          <a:p>
            <a:r>
              <a:rPr lang="sv-SE" b="1" dirty="0" smtClean="0">
                <a:latin typeface="+mj-lt"/>
              </a:rPr>
              <a:t>VT2 Verksamhetsstöd</a:t>
            </a:r>
          </a:p>
          <a:p>
            <a:r>
              <a:rPr lang="sv-SE" b="1" dirty="0">
                <a:latin typeface="+mj-lt"/>
              </a:rPr>
              <a:t> </a:t>
            </a:r>
            <a:r>
              <a:rPr lang="sv-SE" b="1" dirty="0" smtClean="0">
                <a:latin typeface="+mj-lt"/>
              </a:rPr>
              <a:t>- verksamhetsnära</a:t>
            </a:r>
          </a:p>
          <a:p>
            <a:r>
              <a:rPr lang="sv-SE" b="1" dirty="0">
                <a:latin typeface="+mj-lt"/>
              </a:rPr>
              <a:t> </a:t>
            </a:r>
            <a:r>
              <a:rPr lang="sv-SE" b="1" dirty="0" smtClean="0">
                <a:latin typeface="+mj-lt"/>
              </a:rPr>
              <a:t>- administrativt</a:t>
            </a:r>
          </a:p>
          <a:p>
            <a:endParaRPr lang="sv-SE" b="1" dirty="0" smtClean="0">
              <a:latin typeface="+mj-lt"/>
            </a:endParaRPr>
          </a:p>
          <a:p>
            <a:r>
              <a:rPr lang="sv-SE" b="1" dirty="0" smtClean="0">
                <a:latin typeface="+mj-lt"/>
              </a:rPr>
              <a:t>VT3 Kärnverksamhet</a:t>
            </a:r>
          </a:p>
          <a:p>
            <a:r>
              <a:rPr lang="sv-SE" b="1" dirty="0" smtClean="0">
                <a:latin typeface="+mj-lt"/>
              </a:rPr>
              <a:t> - utgående från breda samhällsuppdrag</a:t>
            </a:r>
          </a:p>
          <a:p>
            <a:r>
              <a:rPr lang="sv-SE" b="1" dirty="0" smtClean="0">
                <a:latin typeface="+mj-lt"/>
              </a:rPr>
              <a:t> - kommuner - regioner</a:t>
            </a:r>
          </a:p>
          <a:p>
            <a:endParaRPr lang="sv-SE" b="1" dirty="0" smtClean="0">
              <a:latin typeface="+mj-lt"/>
            </a:endParaRPr>
          </a:p>
          <a:p>
            <a:r>
              <a:rPr lang="sv-SE" b="1" dirty="0" smtClean="0">
                <a:solidFill>
                  <a:srgbClr val="D61414"/>
                </a:solidFill>
                <a:latin typeface="+mj-lt"/>
              </a:rPr>
              <a:t>Definierade begrepp</a:t>
            </a:r>
          </a:p>
          <a:p>
            <a:r>
              <a:rPr lang="sv-SE" b="1" dirty="0" smtClean="0">
                <a:solidFill>
                  <a:srgbClr val="D61414"/>
                </a:solidFill>
                <a:latin typeface="+mj-lt"/>
              </a:rPr>
              <a:t>Nationell lösning</a:t>
            </a:r>
          </a:p>
          <a:p>
            <a:r>
              <a:rPr lang="sv-SE" b="1" dirty="0" smtClean="0">
                <a:solidFill>
                  <a:srgbClr val="D61414"/>
                </a:solidFill>
                <a:latin typeface="+mj-lt"/>
              </a:rPr>
              <a:t>Fokus på huvudprocesser</a:t>
            </a:r>
            <a:endParaRPr lang="sv-SE" b="1" dirty="0">
              <a:latin typeface="+mj-lt"/>
            </a:endParaRPr>
          </a:p>
        </p:txBody>
      </p:sp>
      <p:sp>
        <p:nvSpPr>
          <p:cNvPr id="7" name="Rektangel 6"/>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3732369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4610596" y="1673819"/>
            <a:ext cx="2736304" cy="1323439"/>
          </a:xfrm>
          <a:prstGeom prst="rect">
            <a:avLst/>
          </a:prstGeom>
          <a:noFill/>
        </p:spPr>
        <p:txBody>
          <a:bodyPr wrap="square" rtlCol="0">
            <a:spAutoFit/>
          </a:bodyPr>
          <a:lstStyle/>
          <a:p>
            <a:r>
              <a:rPr lang="sv-SE" sz="2000" b="1" dirty="0" smtClean="0">
                <a:solidFill>
                  <a:srgbClr val="D61414"/>
                </a:solidFill>
                <a:latin typeface="+mj-lt"/>
              </a:rPr>
              <a:t>Likformighet</a:t>
            </a:r>
          </a:p>
          <a:p>
            <a:endParaRPr lang="sv-SE" sz="2000" b="1" dirty="0">
              <a:solidFill>
                <a:srgbClr val="D61414"/>
              </a:solidFill>
              <a:latin typeface="+mj-lt"/>
            </a:endParaRPr>
          </a:p>
          <a:p>
            <a:r>
              <a:rPr lang="sv-SE" sz="2000" b="1" dirty="0" smtClean="0">
                <a:solidFill>
                  <a:srgbClr val="D61414"/>
                </a:solidFill>
                <a:latin typeface="+mj-lt"/>
              </a:rPr>
              <a:t>Generiska processer</a:t>
            </a:r>
          </a:p>
          <a:p>
            <a:endParaRPr lang="sv-SE" sz="2000" b="1" dirty="0">
              <a:solidFill>
                <a:srgbClr val="D61414"/>
              </a:solidFill>
              <a:latin typeface="+mj-lt"/>
            </a:endParaRPr>
          </a:p>
        </p:txBody>
      </p:sp>
      <p:sp>
        <p:nvSpPr>
          <p:cNvPr id="5" name="textruta 4"/>
          <p:cNvSpPr txBox="1"/>
          <p:nvPr/>
        </p:nvSpPr>
        <p:spPr>
          <a:xfrm>
            <a:off x="1730608" y="1326162"/>
            <a:ext cx="2376264" cy="3970318"/>
          </a:xfrm>
          <a:prstGeom prst="rect">
            <a:avLst/>
          </a:prstGeom>
          <a:solidFill>
            <a:schemeClr val="accent1">
              <a:lumMod val="20000"/>
              <a:lumOff val="80000"/>
            </a:schemeClr>
          </a:solidFill>
          <a:ln w="25400" cmpd="sng">
            <a:solidFill>
              <a:srgbClr val="C00000"/>
            </a:solidFill>
          </a:ln>
        </p:spPr>
        <p:txBody>
          <a:bodyPr wrap="square" rtlCol="0">
            <a:spAutoFit/>
          </a:bodyPr>
          <a:lstStyle/>
          <a:p>
            <a:r>
              <a:rPr lang="sv-SE" dirty="0" smtClean="0">
                <a:latin typeface="+mj-lt"/>
              </a:rPr>
              <a:t>Använd generiska och generella element där detta kan motiveras. </a:t>
            </a:r>
          </a:p>
          <a:p>
            <a:endParaRPr lang="sv-SE" dirty="0" smtClean="0">
              <a:latin typeface="+mj-lt"/>
            </a:endParaRPr>
          </a:p>
          <a:p>
            <a:endParaRPr lang="sv-SE" dirty="0">
              <a:latin typeface="+mj-lt"/>
            </a:endParaRPr>
          </a:p>
          <a:p>
            <a:endParaRPr lang="sv-SE" dirty="0" smtClean="0">
              <a:latin typeface="+mj-lt"/>
            </a:endParaRPr>
          </a:p>
          <a:p>
            <a:endParaRPr lang="sv-SE" dirty="0">
              <a:latin typeface="+mj-lt"/>
            </a:endParaRPr>
          </a:p>
          <a:p>
            <a:endParaRPr lang="sv-SE" dirty="0" smtClean="0">
              <a:latin typeface="+mj-lt"/>
            </a:endParaRPr>
          </a:p>
          <a:p>
            <a:endParaRPr lang="sv-SE" dirty="0" smtClean="0">
              <a:latin typeface="+mj-lt"/>
            </a:endParaRPr>
          </a:p>
          <a:p>
            <a:r>
              <a:rPr lang="sv-SE" dirty="0" smtClean="0">
                <a:latin typeface="+mj-lt"/>
              </a:rPr>
              <a:t>Bli lokal och specifik där det krävs för att beskriva din egen huvudprocess.</a:t>
            </a:r>
            <a:endParaRPr lang="sv-SE" b="1" dirty="0">
              <a:latin typeface="+mj-lt"/>
            </a:endParaRPr>
          </a:p>
        </p:txBody>
      </p:sp>
      <p:sp>
        <p:nvSpPr>
          <p:cNvPr id="7" name="Upp-Ned 6"/>
          <p:cNvSpPr/>
          <p:nvPr/>
        </p:nvSpPr>
        <p:spPr>
          <a:xfrm>
            <a:off x="2748004" y="2637973"/>
            <a:ext cx="144016" cy="1152128"/>
          </a:xfrm>
          <a:prstGeom prst="upDownArrow">
            <a:avLst/>
          </a:prstGeom>
          <a:solidFill>
            <a:schemeClr val="accent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
        <p:nvSpPr>
          <p:cNvPr id="2" name="textruta 1"/>
          <p:cNvSpPr txBox="1"/>
          <p:nvPr/>
        </p:nvSpPr>
        <p:spPr>
          <a:xfrm>
            <a:off x="4652516" y="3733858"/>
            <a:ext cx="2736304" cy="1477328"/>
          </a:xfrm>
          <a:prstGeom prst="rect">
            <a:avLst/>
          </a:prstGeom>
          <a:noFill/>
        </p:spPr>
        <p:txBody>
          <a:bodyPr wrap="square" rtlCol="0">
            <a:spAutoFit/>
          </a:bodyPr>
          <a:lstStyle/>
          <a:p>
            <a:r>
              <a:rPr lang="sv-SE" b="1" dirty="0" smtClean="0">
                <a:solidFill>
                  <a:srgbClr val="C00000"/>
                </a:solidFill>
                <a:latin typeface="+mj-lt"/>
                <a:cs typeface="Arial" pitchFamily="34" charset="0"/>
              </a:rPr>
              <a:t>Tar utgångspunkt </a:t>
            </a:r>
            <a:r>
              <a:rPr lang="sv-SE" b="1" dirty="0">
                <a:solidFill>
                  <a:srgbClr val="C00000"/>
                </a:solidFill>
                <a:latin typeface="+mj-lt"/>
                <a:cs typeface="Arial" pitchFamily="34" charset="0"/>
              </a:rPr>
              <a:t>i SKL:s och SCB:s verksamhetsindelning för kommuner, landsting och regioner. </a:t>
            </a:r>
          </a:p>
        </p:txBody>
      </p:sp>
    </p:spTree>
    <p:extLst>
      <p:ext uri="{BB962C8B-B14F-4D97-AF65-F5344CB8AC3E}">
        <p14:creationId xmlns:p14="http://schemas.microsoft.com/office/powerpoint/2010/main" val="2262125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normAutofit/>
          </a:bodyPr>
          <a:lstStyle/>
          <a:p>
            <a:fld id="{DE45261D-FF8B-4022-87B4-2E5B1BB75849}" type="slidenum">
              <a:rPr lang="sv-SE" smtClean="0"/>
              <a:t>7</a:t>
            </a:fld>
            <a:endParaRPr lang="sv-SE"/>
          </a:p>
        </p:txBody>
      </p:sp>
      <p:sp>
        <p:nvSpPr>
          <p:cNvPr id="6" name="textruta 5"/>
          <p:cNvSpPr txBox="1"/>
          <p:nvPr/>
        </p:nvSpPr>
        <p:spPr>
          <a:xfrm>
            <a:off x="7524328" y="307414"/>
            <a:ext cx="1368152" cy="246221"/>
          </a:xfrm>
          <a:prstGeom prst="rect">
            <a:avLst/>
          </a:prstGeom>
          <a:noFill/>
        </p:spPr>
        <p:txBody>
          <a:bodyPr wrap="square" rtlCol="0">
            <a:spAutoFit/>
          </a:bodyPr>
          <a:lstStyle>
            <a:defPPr>
              <a:defRPr lang="sv-SE"/>
            </a:defPPr>
            <a:lvl1pPr>
              <a:defRPr sz="1000">
                <a:solidFill>
                  <a:srgbClr val="FF0000"/>
                </a:solidFill>
                <a:latin typeface="Calibri Light" pitchFamily="34" charset="0"/>
              </a:defRPr>
            </a:lvl1pPr>
          </a:lstStyle>
          <a:p>
            <a:r>
              <a:rPr lang="sv-SE" dirty="0" smtClean="0"/>
              <a:t>Salen </a:t>
            </a:r>
            <a:r>
              <a:rPr lang="sv-SE" dirty="0"/>
              <a:t>Arkivkonsult AB</a:t>
            </a:r>
          </a:p>
        </p:txBody>
      </p:sp>
      <p:sp>
        <p:nvSpPr>
          <p:cNvPr id="5" name="textruta 4"/>
          <p:cNvSpPr txBox="1"/>
          <p:nvPr/>
        </p:nvSpPr>
        <p:spPr>
          <a:xfrm>
            <a:off x="1715696" y="1596809"/>
            <a:ext cx="2271776" cy="461665"/>
          </a:xfrm>
          <a:prstGeom prst="rect">
            <a:avLst/>
          </a:prstGeom>
          <a:noFill/>
        </p:spPr>
        <p:txBody>
          <a:bodyPr wrap="none" rtlCol="0">
            <a:spAutoFit/>
          </a:bodyPr>
          <a:lstStyle/>
          <a:p>
            <a:r>
              <a:rPr lang="sv-SE" sz="2400" b="1" dirty="0" smtClean="0">
                <a:solidFill>
                  <a:srgbClr val="C00000"/>
                </a:solidFill>
                <a:latin typeface="Century Gothic" panose="020B0502020202020204" pitchFamily="34" charset="0"/>
                <a:cs typeface="Arial" pitchFamily="34" charset="0"/>
              </a:rPr>
              <a:t>VT 1. LEDNING</a:t>
            </a:r>
            <a:endParaRPr lang="sv-SE" sz="2400" b="1" dirty="0">
              <a:solidFill>
                <a:srgbClr val="C00000"/>
              </a:solidFill>
              <a:latin typeface="Century Gothic" panose="020B0502020202020204" pitchFamily="34" charset="0"/>
              <a:cs typeface="Arial" pitchFamily="34" charset="0"/>
            </a:endParaRPr>
          </a:p>
        </p:txBody>
      </p:sp>
      <p:sp>
        <p:nvSpPr>
          <p:cNvPr id="7" name="Rektangel 6"/>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
        <p:nvSpPr>
          <p:cNvPr id="8" name="Rektangel 7"/>
          <p:cNvSpPr/>
          <p:nvPr/>
        </p:nvSpPr>
        <p:spPr>
          <a:xfrm>
            <a:off x="1715696" y="2465415"/>
            <a:ext cx="5976664" cy="646331"/>
          </a:xfrm>
          <a:prstGeom prst="rect">
            <a:avLst/>
          </a:prstGeom>
        </p:spPr>
        <p:txBody>
          <a:bodyPr wrap="square">
            <a:spAutoFit/>
          </a:bodyPr>
          <a:lstStyle/>
          <a:p>
            <a:r>
              <a:rPr lang="sv-SE" dirty="0" smtClean="0">
                <a:latin typeface="+mj-lt"/>
                <a:cs typeface="Arial" pitchFamily="34" charset="0"/>
              </a:rPr>
              <a:t>Kommunledning, landstingsledning, regionledning,</a:t>
            </a:r>
          </a:p>
          <a:p>
            <a:r>
              <a:rPr lang="sv-SE" dirty="0" smtClean="0">
                <a:latin typeface="+mj-lt"/>
                <a:cs typeface="Arial" pitchFamily="34" charset="0"/>
              </a:rPr>
              <a:t>Nämndledning, förvaltningsledning</a:t>
            </a:r>
            <a:endParaRPr lang="sv-SE" dirty="0">
              <a:latin typeface="+mj-lt"/>
              <a:cs typeface="Arial" pitchFamily="34" charset="0"/>
            </a:endParaRPr>
          </a:p>
        </p:txBody>
      </p:sp>
      <p:sp>
        <p:nvSpPr>
          <p:cNvPr id="9" name="Rektangel 8"/>
          <p:cNvSpPr/>
          <p:nvPr/>
        </p:nvSpPr>
        <p:spPr>
          <a:xfrm>
            <a:off x="1691680" y="3291642"/>
            <a:ext cx="6768752" cy="1754326"/>
          </a:xfrm>
          <a:prstGeom prst="rect">
            <a:avLst/>
          </a:prstGeom>
        </p:spPr>
        <p:txBody>
          <a:bodyPr wrap="square">
            <a:spAutoFit/>
          </a:bodyPr>
          <a:lstStyle/>
          <a:p>
            <a:r>
              <a:rPr lang="sv-SE" dirty="0" smtClean="0">
                <a:latin typeface="+mj-lt"/>
                <a:cs typeface="Arial" panose="020B0604020202020204" pitchFamily="34" charset="0"/>
              </a:rPr>
              <a:t>Varje huvudman har </a:t>
            </a:r>
            <a:r>
              <a:rPr lang="sv-SE" dirty="0">
                <a:latin typeface="+mj-lt"/>
                <a:cs typeface="Arial" panose="020B0604020202020204" pitchFamily="34" charset="0"/>
              </a:rPr>
              <a:t>en </a:t>
            </a:r>
            <a:r>
              <a:rPr lang="sv-SE" dirty="0" smtClean="0">
                <a:latin typeface="+mj-lt"/>
                <a:cs typeface="Arial" panose="020B0604020202020204" pitchFamily="34" charset="0"/>
              </a:rPr>
              <a:t>gemensam ledningsfunktion som </a:t>
            </a:r>
            <a:r>
              <a:rPr lang="sv-SE" dirty="0">
                <a:latin typeface="+mj-lt"/>
                <a:cs typeface="Arial" panose="020B0604020202020204" pitchFamily="34" charset="0"/>
              </a:rPr>
              <a:t>även innefattar de förtroendevalda och deras organ. I Klassa representeras denna ledning av VT1 Ledning. </a:t>
            </a:r>
            <a:endParaRPr lang="sv-SE" dirty="0" smtClean="0">
              <a:latin typeface="+mj-lt"/>
              <a:cs typeface="Arial" panose="020B0604020202020204" pitchFamily="34" charset="0"/>
            </a:endParaRPr>
          </a:p>
          <a:p>
            <a:endParaRPr lang="sv-SE" dirty="0">
              <a:latin typeface="+mj-lt"/>
              <a:cs typeface="Arial" panose="020B0604020202020204" pitchFamily="34" charset="0"/>
            </a:endParaRPr>
          </a:p>
          <a:p>
            <a:r>
              <a:rPr lang="sv-SE" dirty="0" smtClean="0">
                <a:latin typeface="+mj-lt"/>
                <a:cs typeface="Arial" panose="020B0604020202020204" pitchFamily="34" charset="0"/>
              </a:rPr>
              <a:t>Ledning</a:t>
            </a:r>
            <a:r>
              <a:rPr lang="sv-SE" dirty="0">
                <a:latin typeface="+mj-lt"/>
                <a:cs typeface="Arial" panose="020B0604020202020204" pitchFamily="34" charset="0"/>
              </a:rPr>
              <a:t>, styrning och organisering </a:t>
            </a:r>
            <a:r>
              <a:rPr lang="sv-SE" dirty="0" smtClean="0">
                <a:latin typeface="+mj-lt"/>
                <a:cs typeface="Arial" panose="020B0604020202020204" pitchFamily="34" charset="0"/>
              </a:rPr>
              <a:t>ligger som verksamhetsområden </a:t>
            </a:r>
            <a:r>
              <a:rPr lang="sv-SE" dirty="0">
                <a:latin typeface="+mj-lt"/>
                <a:cs typeface="Arial" panose="020B0604020202020204" pitchFamily="34" charset="0"/>
              </a:rPr>
              <a:t>under denna VT. </a:t>
            </a:r>
          </a:p>
        </p:txBody>
      </p:sp>
    </p:spTree>
    <p:extLst>
      <p:ext uri="{BB962C8B-B14F-4D97-AF65-F5344CB8AC3E}">
        <p14:creationId xmlns:p14="http://schemas.microsoft.com/office/powerpoint/2010/main" val="2632125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normAutofit/>
          </a:bodyPr>
          <a:lstStyle/>
          <a:p>
            <a:fld id="{DE45261D-FF8B-4022-87B4-2E5B1BB75849}" type="slidenum">
              <a:rPr lang="sv-SE" smtClean="0"/>
              <a:t>8</a:t>
            </a:fld>
            <a:endParaRPr lang="sv-SE"/>
          </a:p>
        </p:txBody>
      </p:sp>
      <p:sp>
        <p:nvSpPr>
          <p:cNvPr id="5" name="Rektangel 4"/>
          <p:cNvSpPr/>
          <p:nvPr/>
        </p:nvSpPr>
        <p:spPr>
          <a:xfrm>
            <a:off x="992957" y="991894"/>
            <a:ext cx="4572000" cy="461665"/>
          </a:xfrm>
          <a:prstGeom prst="rect">
            <a:avLst/>
          </a:prstGeom>
        </p:spPr>
        <p:txBody>
          <a:bodyPr>
            <a:spAutoFit/>
          </a:bodyPr>
          <a:lstStyle/>
          <a:p>
            <a:r>
              <a:rPr lang="sv-SE" sz="2400" b="1" dirty="0" smtClean="0">
                <a:solidFill>
                  <a:srgbClr val="C00000"/>
                </a:solidFill>
                <a:latin typeface="+mj-lt"/>
                <a:cs typeface="Arial" pitchFamily="34" charset="0"/>
              </a:rPr>
              <a:t>Aspekter på ledning</a:t>
            </a:r>
            <a:endParaRPr lang="sv-SE" sz="2400" b="1" dirty="0">
              <a:solidFill>
                <a:srgbClr val="C00000"/>
              </a:solidFill>
              <a:latin typeface="+mj-lt"/>
              <a:cs typeface="Arial" pitchFamily="34" charset="0"/>
            </a:endParaRPr>
          </a:p>
        </p:txBody>
      </p:sp>
      <p:sp>
        <p:nvSpPr>
          <p:cNvPr id="6" name="Rektangel 5"/>
          <p:cNvSpPr/>
          <p:nvPr/>
        </p:nvSpPr>
        <p:spPr>
          <a:xfrm>
            <a:off x="992957" y="1556792"/>
            <a:ext cx="7356539" cy="4062651"/>
          </a:xfrm>
          <a:prstGeom prst="rect">
            <a:avLst/>
          </a:prstGeom>
        </p:spPr>
        <p:txBody>
          <a:bodyPr wrap="square">
            <a:spAutoFit/>
          </a:bodyPr>
          <a:lstStyle/>
          <a:p>
            <a:r>
              <a:rPr lang="sv-SE" b="1" i="1" dirty="0">
                <a:latin typeface="+mj-lt"/>
                <a:cs typeface="Arial" pitchFamily="34" charset="0"/>
              </a:rPr>
              <a:t>Ledning</a:t>
            </a:r>
            <a:r>
              <a:rPr lang="sv-SE" b="1" dirty="0">
                <a:latin typeface="+mj-lt"/>
                <a:cs typeface="Arial" pitchFamily="34" charset="0"/>
              </a:rPr>
              <a:t> </a:t>
            </a:r>
            <a:endParaRPr lang="sv-SE" b="1" dirty="0" smtClean="0">
              <a:latin typeface="+mj-lt"/>
              <a:cs typeface="Arial" pitchFamily="34" charset="0"/>
            </a:endParaRPr>
          </a:p>
          <a:p>
            <a:r>
              <a:rPr lang="sv-SE" sz="1600" dirty="0">
                <a:latin typeface="+mj-lt"/>
                <a:cs typeface="Arial" pitchFamily="34" charset="0"/>
              </a:rPr>
              <a:t>Aktiviteter där ledare är närvarande. </a:t>
            </a:r>
          </a:p>
          <a:p>
            <a:r>
              <a:rPr lang="sv-SE" sz="1600" dirty="0">
                <a:latin typeface="+mj-lt"/>
                <a:cs typeface="Arial" pitchFamily="34" charset="0"/>
              </a:rPr>
              <a:t>Dokumenteras i handlingsslag som rör planering och uppföljning, beslutsfattande och projekt, kvalitetsutveckling m </a:t>
            </a:r>
            <a:r>
              <a:rPr lang="sv-SE" sz="1600" dirty="0" err="1">
                <a:latin typeface="+mj-lt"/>
                <a:cs typeface="Arial" pitchFamily="34" charset="0"/>
              </a:rPr>
              <a:t>m</a:t>
            </a:r>
            <a:r>
              <a:rPr lang="sv-SE" sz="1600" dirty="0">
                <a:latin typeface="+mj-lt"/>
                <a:cs typeface="Arial" pitchFamily="34" charset="0"/>
              </a:rPr>
              <a:t>. </a:t>
            </a:r>
          </a:p>
          <a:p>
            <a:endParaRPr lang="sv-SE" sz="1400" dirty="0">
              <a:latin typeface="+mj-lt"/>
              <a:cs typeface="Arial" pitchFamily="34" charset="0"/>
            </a:endParaRPr>
          </a:p>
          <a:p>
            <a:r>
              <a:rPr lang="sv-SE" b="1" i="1" dirty="0">
                <a:latin typeface="+mj-lt"/>
                <a:cs typeface="Arial" pitchFamily="34" charset="0"/>
              </a:rPr>
              <a:t>Styrning</a:t>
            </a:r>
            <a:r>
              <a:rPr lang="sv-SE" dirty="0">
                <a:latin typeface="+mj-lt"/>
                <a:cs typeface="Arial" pitchFamily="34" charset="0"/>
              </a:rPr>
              <a:t> </a:t>
            </a:r>
            <a:endParaRPr lang="sv-SE" dirty="0" smtClean="0">
              <a:latin typeface="+mj-lt"/>
              <a:cs typeface="Arial" pitchFamily="34" charset="0"/>
            </a:endParaRPr>
          </a:p>
          <a:p>
            <a:r>
              <a:rPr lang="sv-SE" sz="1600" dirty="0">
                <a:latin typeface="+mj-lt"/>
                <a:cs typeface="Arial" pitchFamily="34" charset="0"/>
              </a:rPr>
              <a:t>Aktiviteter i mer stringenta ledningsmiljöer där </a:t>
            </a:r>
            <a:r>
              <a:rPr lang="sv-SE" sz="1600" dirty="0" smtClean="0">
                <a:latin typeface="+mj-lt"/>
                <a:cs typeface="Arial" pitchFamily="34" charset="0"/>
              </a:rPr>
              <a:t>ledare </a:t>
            </a:r>
            <a:r>
              <a:rPr lang="sv-SE" sz="1600" dirty="0">
                <a:latin typeface="+mj-lt"/>
                <a:cs typeface="Arial" pitchFamily="34" charset="0"/>
              </a:rPr>
              <a:t>inte alltid är närvarande. </a:t>
            </a:r>
          </a:p>
          <a:p>
            <a:r>
              <a:rPr lang="sv-SE" sz="1600" dirty="0">
                <a:latin typeface="+mj-lt"/>
                <a:cs typeface="Arial" pitchFamily="34" charset="0"/>
              </a:rPr>
              <a:t>Dokumenteras i handlingsslag som författningar, policys, handböcker, manualer och instruktioner av olika slag (=styrdokument). </a:t>
            </a:r>
          </a:p>
          <a:p>
            <a:endParaRPr lang="sv-SE" sz="1400" dirty="0">
              <a:latin typeface="+mj-lt"/>
              <a:cs typeface="Arial" pitchFamily="34" charset="0"/>
            </a:endParaRPr>
          </a:p>
          <a:p>
            <a:r>
              <a:rPr lang="sv-SE" b="1" i="1" dirty="0" smtClean="0">
                <a:latin typeface="+mj-lt"/>
                <a:cs typeface="Arial" pitchFamily="34" charset="0"/>
              </a:rPr>
              <a:t>Organisering</a:t>
            </a:r>
            <a:r>
              <a:rPr lang="sv-SE" dirty="0" smtClean="0">
                <a:latin typeface="+mj-lt"/>
                <a:cs typeface="Arial" pitchFamily="34" charset="0"/>
              </a:rPr>
              <a:t> </a:t>
            </a:r>
          </a:p>
          <a:p>
            <a:r>
              <a:rPr lang="sv-SE" sz="1600" dirty="0" smtClean="0">
                <a:latin typeface="+mj-lt"/>
                <a:cs typeface="Arial" panose="020B0604020202020204" pitchFamily="34" charset="0"/>
              </a:rPr>
              <a:t>Disponering av resurserna för att lösa </a:t>
            </a:r>
            <a:r>
              <a:rPr lang="sv-SE" sz="1600" dirty="0">
                <a:latin typeface="+mj-lt"/>
                <a:cs typeface="Arial" panose="020B0604020202020204" pitchFamily="34" charset="0"/>
              </a:rPr>
              <a:t>uppdraget. </a:t>
            </a:r>
          </a:p>
          <a:p>
            <a:pPr marL="285750" lvl="0" indent="-285750">
              <a:buFont typeface="Arial" panose="020B0604020202020204" pitchFamily="34" charset="0"/>
              <a:buChar char="•"/>
            </a:pPr>
            <a:r>
              <a:rPr lang="sv-SE" sz="1600" dirty="0">
                <a:latin typeface="+mj-lt"/>
                <a:cs typeface="Arial" panose="020B0604020202020204" pitchFamily="34" charset="0"/>
              </a:rPr>
              <a:t>Administrativa resurser: ekonomi, personal etc (linjeorganisering)</a:t>
            </a:r>
          </a:p>
          <a:p>
            <a:pPr marL="285750" lvl="0" indent="-285750">
              <a:buFont typeface="Arial" panose="020B0604020202020204" pitchFamily="34" charset="0"/>
              <a:buChar char="•"/>
            </a:pPr>
            <a:r>
              <a:rPr lang="sv-SE" sz="1600" dirty="0">
                <a:latin typeface="+mj-lt"/>
                <a:cs typeface="Arial" panose="020B0604020202020204" pitchFamily="34" charset="0"/>
              </a:rPr>
              <a:t>Strukturella resurser: processer, informationsstrukturer, systemobjekt (processorganisering, verksamhetsarkitektur m m</a:t>
            </a:r>
            <a:r>
              <a:rPr lang="sv-SE" sz="1600" dirty="0" smtClean="0">
                <a:latin typeface="+mj-lt"/>
                <a:cs typeface="Arial" panose="020B0604020202020204" pitchFamily="34" charset="0"/>
              </a:rPr>
              <a:t>)</a:t>
            </a:r>
            <a:endParaRPr lang="sv-SE" sz="1600" dirty="0">
              <a:latin typeface="+mj-lt"/>
              <a:cs typeface="Arial" panose="020B0604020202020204" pitchFamily="34" charset="0"/>
            </a:endParaRPr>
          </a:p>
        </p:txBody>
      </p:sp>
      <p:sp>
        <p:nvSpPr>
          <p:cNvPr id="9" name="Rektangel 8"/>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939948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normAutofit/>
          </a:bodyPr>
          <a:lstStyle/>
          <a:p>
            <a:fld id="{DE45261D-FF8B-4022-87B4-2E5B1BB75849}" type="slidenum">
              <a:rPr lang="sv-SE" smtClean="0"/>
              <a:t>9</a:t>
            </a:fld>
            <a:endParaRPr lang="sv-SE"/>
          </a:p>
        </p:txBody>
      </p:sp>
      <p:sp>
        <p:nvSpPr>
          <p:cNvPr id="5" name="Rektangel 4"/>
          <p:cNvSpPr/>
          <p:nvPr/>
        </p:nvSpPr>
        <p:spPr>
          <a:xfrm>
            <a:off x="1316248" y="1455032"/>
            <a:ext cx="6252868" cy="461665"/>
          </a:xfrm>
          <a:prstGeom prst="rect">
            <a:avLst/>
          </a:prstGeom>
        </p:spPr>
        <p:txBody>
          <a:bodyPr wrap="square">
            <a:spAutoFit/>
          </a:bodyPr>
          <a:lstStyle/>
          <a:p>
            <a:r>
              <a:rPr lang="sv-SE" sz="2400" b="1" dirty="0" smtClean="0">
                <a:solidFill>
                  <a:srgbClr val="C00000"/>
                </a:solidFill>
                <a:latin typeface="Arial" pitchFamily="34" charset="0"/>
                <a:cs typeface="Arial" pitchFamily="34" charset="0"/>
              </a:rPr>
              <a:t>Ledning av VO, PG och Process</a:t>
            </a:r>
            <a:endParaRPr lang="sv-SE" sz="2400" b="1" dirty="0">
              <a:solidFill>
                <a:srgbClr val="C00000"/>
              </a:solidFill>
              <a:latin typeface="Arial" pitchFamily="34" charset="0"/>
              <a:cs typeface="Arial" pitchFamily="34" charset="0"/>
            </a:endParaRPr>
          </a:p>
        </p:txBody>
      </p:sp>
      <p:sp>
        <p:nvSpPr>
          <p:cNvPr id="6" name="Rektangel 5"/>
          <p:cNvSpPr/>
          <p:nvPr/>
        </p:nvSpPr>
        <p:spPr>
          <a:xfrm>
            <a:off x="1325004" y="2348880"/>
            <a:ext cx="6809045" cy="2862322"/>
          </a:xfrm>
          <a:prstGeom prst="rect">
            <a:avLst/>
          </a:prstGeom>
        </p:spPr>
        <p:txBody>
          <a:bodyPr wrap="square">
            <a:spAutoFit/>
          </a:bodyPr>
          <a:lstStyle/>
          <a:p>
            <a:r>
              <a:rPr lang="sv-SE" dirty="0" smtClean="0">
                <a:latin typeface="+mj-lt"/>
                <a:cs typeface="Arial" pitchFamily="34" charset="0"/>
              </a:rPr>
              <a:t>I varje strukturenhet i varje klassificeringsschema finns en ledningsfunktion som inom sitt område fyller </a:t>
            </a:r>
            <a:r>
              <a:rPr lang="sv-SE" dirty="0">
                <a:latin typeface="+mj-lt"/>
                <a:cs typeface="Arial" pitchFamily="34" charset="0"/>
              </a:rPr>
              <a:t>samma slags uppgift som den </a:t>
            </a:r>
            <a:r>
              <a:rPr lang="sv-SE" dirty="0" smtClean="0">
                <a:latin typeface="+mj-lt"/>
                <a:cs typeface="Arial" pitchFamily="34" charset="0"/>
              </a:rPr>
              <a:t>centrala. I Klassa-schemat markeras detta på samtliga nivåer med </a:t>
            </a:r>
            <a:r>
              <a:rPr lang="sv-SE" b="1" i="1" dirty="0" smtClean="0">
                <a:solidFill>
                  <a:srgbClr val="C00000"/>
                </a:solidFill>
                <a:latin typeface="+mj-lt"/>
                <a:cs typeface="Arial" pitchFamily="34" charset="0"/>
              </a:rPr>
              <a:t>”0. Leda – Styra – Organisera”</a:t>
            </a:r>
            <a:r>
              <a:rPr lang="sv-SE" b="1" i="1" dirty="0" smtClean="0">
                <a:latin typeface="+mj-lt"/>
                <a:cs typeface="Arial" pitchFamily="34" charset="0"/>
              </a:rPr>
              <a:t>. </a:t>
            </a:r>
          </a:p>
          <a:p>
            <a:r>
              <a:rPr lang="sv-SE" dirty="0" smtClean="0">
                <a:latin typeface="+mj-lt"/>
                <a:cs typeface="Arial" pitchFamily="34" charset="0"/>
              </a:rPr>
              <a:t/>
            </a:r>
            <a:br>
              <a:rPr lang="sv-SE" dirty="0" smtClean="0">
                <a:latin typeface="+mj-lt"/>
                <a:cs typeface="Arial" pitchFamily="34" charset="0"/>
              </a:rPr>
            </a:br>
            <a:r>
              <a:rPr lang="sv-SE" dirty="0" smtClean="0">
                <a:latin typeface="+mj-lt"/>
                <a:cs typeface="Arial" pitchFamily="34" charset="0"/>
              </a:rPr>
              <a:t>Ledningsfunktionens processer beskriver </a:t>
            </a:r>
            <a:r>
              <a:rPr lang="sv-SE" b="1" i="1" dirty="0" smtClean="0">
                <a:solidFill>
                  <a:srgbClr val="C00000"/>
                </a:solidFill>
                <a:latin typeface="+mj-lt"/>
                <a:cs typeface="Arial" pitchFamily="34" charset="0"/>
              </a:rPr>
              <a:t>hur</a:t>
            </a:r>
            <a:r>
              <a:rPr lang="sv-SE" b="1" dirty="0" smtClean="0">
                <a:solidFill>
                  <a:srgbClr val="C00000"/>
                </a:solidFill>
                <a:latin typeface="+mj-lt"/>
                <a:cs typeface="Arial" pitchFamily="34" charset="0"/>
              </a:rPr>
              <a:t> verksamheten leds</a:t>
            </a:r>
            <a:r>
              <a:rPr lang="sv-SE" b="1" dirty="0" smtClean="0">
                <a:latin typeface="+mj-lt"/>
                <a:cs typeface="Arial" pitchFamily="34" charset="0"/>
              </a:rPr>
              <a:t>, </a:t>
            </a:r>
            <a:r>
              <a:rPr lang="sv-SE" b="1" i="1" dirty="0" smtClean="0">
                <a:solidFill>
                  <a:srgbClr val="C00000"/>
                </a:solidFill>
                <a:latin typeface="+mj-lt"/>
                <a:cs typeface="Arial" pitchFamily="34" charset="0"/>
              </a:rPr>
              <a:t>varför</a:t>
            </a:r>
            <a:r>
              <a:rPr lang="sv-SE" dirty="0" smtClean="0">
                <a:latin typeface="+mj-lt"/>
                <a:cs typeface="Arial" pitchFamily="34" charset="0"/>
              </a:rPr>
              <a:t> den bedrivs och </a:t>
            </a:r>
            <a:r>
              <a:rPr lang="sv-SE" b="1" i="1" dirty="0" smtClean="0">
                <a:solidFill>
                  <a:srgbClr val="C00000"/>
                </a:solidFill>
                <a:latin typeface="+mj-lt"/>
                <a:cs typeface="Arial" pitchFamily="34" charset="0"/>
              </a:rPr>
              <a:t>på vilket sätt </a:t>
            </a:r>
            <a:r>
              <a:rPr lang="sv-SE" dirty="0" smtClean="0">
                <a:latin typeface="+mj-lt"/>
                <a:cs typeface="Arial" pitchFamily="34" charset="0"/>
              </a:rPr>
              <a:t>den bedrivs</a:t>
            </a:r>
            <a:r>
              <a:rPr lang="sv-SE" i="1" dirty="0" smtClean="0">
                <a:latin typeface="+mj-lt"/>
                <a:cs typeface="Arial" pitchFamily="34" charset="0"/>
              </a:rPr>
              <a:t>.</a:t>
            </a:r>
          </a:p>
          <a:p>
            <a:endParaRPr lang="sv-SE" dirty="0" smtClean="0">
              <a:latin typeface="+mj-lt"/>
              <a:cs typeface="Arial" pitchFamily="34" charset="0"/>
            </a:endParaRPr>
          </a:p>
          <a:p>
            <a:r>
              <a:rPr lang="sv-SE" dirty="0" smtClean="0">
                <a:latin typeface="+mj-lt"/>
                <a:cs typeface="Arial" pitchFamily="34" charset="0"/>
              </a:rPr>
              <a:t>Under </a:t>
            </a:r>
            <a:r>
              <a:rPr lang="sv-SE" dirty="0">
                <a:latin typeface="+mj-lt"/>
                <a:cs typeface="Arial" pitchFamily="34" charset="0"/>
              </a:rPr>
              <a:t>rubriklen </a:t>
            </a:r>
            <a:r>
              <a:rPr lang="sv-SE" b="1" i="1" dirty="0" smtClean="0">
                <a:solidFill>
                  <a:srgbClr val="C00000"/>
                </a:solidFill>
                <a:latin typeface="+mj-lt"/>
                <a:cs typeface="Arial" pitchFamily="34" charset="0"/>
              </a:rPr>
              <a:t>”Genomföra </a:t>
            </a:r>
            <a:r>
              <a:rPr lang="sv-SE" b="1" i="1" dirty="0">
                <a:solidFill>
                  <a:srgbClr val="C00000"/>
                </a:solidFill>
                <a:latin typeface="+mj-lt"/>
                <a:cs typeface="Arial" pitchFamily="34" charset="0"/>
              </a:rPr>
              <a:t>uppdrag” </a:t>
            </a:r>
            <a:r>
              <a:rPr lang="sv-SE" dirty="0">
                <a:latin typeface="+mj-lt"/>
                <a:cs typeface="Arial" pitchFamily="34" charset="0"/>
              </a:rPr>
              <a:t>finns de processer där tjänsten produceras och levereras. </a:t>
            </a:r>
            <a:endParaRPr lang="sv-SE" dirty="0" smtClean="0">
              <a:latin typeface="+mj-lt"/>
              <a:cs typeface="Arial" pitchFamily="34" charset="0"/>
            </a:endParaRPr>
          </a:p>
        </p:txBody>
      </p:sp>
      <p:sp>
        <p:nvSpPr>
          <p:cNvPr id="11" name="Rektangel 10"/>
          <p:cNvSpPr/>
          <p:nvPr/>
        </p:nvSpPr>
        <p:spPr>
          <a:xfrm>
            <a:off x="453258" y="6356551"/>
            <a:ext cx="1839250" cy="369332"/>
          </a:xfrm>
          <a:prstGeom prst="rect">
            <a:avLst/>
          </a:prstGeom>
        </p:spPr>
        <p:txBody>
          <a:bodyPr wrap="square">
            <a:spAutoFit/>
          </a:bodyPr>
          <a:lstStyle/>
          <a:p>
            <a:pPr lvl="0" fontAlgn="ctr"/>
            <a:r>
              <a:rPr lang="sv-SE" dirty="0">
                <a:solidFill>
                  <a:prstClr val="black"/>
                </a:solidFill>
              </a:rPr>
              <a:t>© </a:t>
            </a:r>
            <a:r>
              <a:rPr lang="sv-SE" sz="1000" dirty="0" smtClean="0">
                <a:solidFill>
                  <a:prstClr val="black"/>
                </a:solidFill>
              </a:rPr>
              <a:t>Sahlén Arkivkonsult </a:t>
            </a:r>
            <a:r>
              <a:rPr lang="sv-SE" sz="1000" dirty="0">
                <a:solidFill>
                  <a:prstClr val="black"/>
                </a:solidFill>
              </a:rPr>
              <a:t>AB</a:t>
            </a:r>
          </a:p>
        </p:txBody>
      </p:sp>
    </p:spTree>
    <p:extLst>
      <p:ext uri="{BB962C8B-B14F-4D97-AF65-F5344CB8AC3E}">
        <p14:creationId xmlns:p14="http://schemas.microsoft.com/office/powerpoint/2010/main" val="626073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xecutive">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Executive">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Executive">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11460</TotalTime>
  <Words>1510</Words>
  <Application>Microsoft Office PowerPoint</Application>
  <PresentationFormat>Bildspel på skärmen (4:3)</PresentationFormat>
  <Paragraphs>345</Paragraphs>
  <Slides>46</Slides>
  <Notes>6</Notes>
  <HiddenSlides>0</HiddenSlides>
  <MMClips>0</MMClips>
  <ScaleCrop>false</ScaleCrop>
  <HeadingPairs>
    <vt:vector size="4" baseType="variant">
      <vt:variant>
        <vt:lpstr>Tema</vt:lpstr>
      </vt:variant>
      <vt:variant>
        <vt:i4>4</vt:i4>
      </vt:variant>
      <vt:variant>
        <vt:lpstr>Bildrubriker</vt:lpstr>
      </vt:variant>
      <vt:variant>
        <vt:i4>46</vt:i4>
      </vt:variant>
    </vt:vector>
  </HeadingPairs>
  <TitlesOfParts>
    <vt:vector size="50" baseType="lpstr">
      <vt:lpstr>Executive</vt:lpstr>
      <vt:lpstr>1_Executive</vt:lpstr>
      <vt:lpstr>2_Executive</vt:lpstr>
      <vt:lpstr>3_Executive</vt:lpstr>
      <vt:lpstr>KLASSA 2.0</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INFORMATIONSFÖRVALTNING</dc:title>
  <dc:creator>Tom</dc:creator>
  <cp:lastModifiedBy>Tom</cp:lastModifiedBy>
  <cp:revision>478</cp:revision>
  <cp:lastPrinted>2018-01-23T06:08:15Z</cp:lastPrinted>
  <dcterms:created xsi:type="dcterms:W3CDTF">2016-03-17T16:06:21Z</dcterms:created>
  <dcterms:modified xsi:type="dcterms:W3CDTF">2018-03-21T06:39:18Z</dcterms:modified>
</cp:coreProperties>
</file>